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95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BD919-9BB6-4148-B9A9-A597EB19E00C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72DC-AD42-460E-9F74-99C31A22E41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2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372BBE-A53A-474D-A376-8D537878F42E}" type="slidenum">
              <a:rPr lang="fr-FR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D2D186-9532-4D2D-AB4B-92F4F91069CB}" type="slidenum">
              <a:rPr lang="fr-FR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F79ED-06D6-4744-884B-7D437044CD52}" type="slidenum">
              <a:rPr lang="fr-FR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8C2607-E03A-4AA9-8241-186D56BD9943}" type="slidenum">
              <a:rPr lang="fr-FR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6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0830A-EB1D-4B3D-B773-29C87EDF09CA}" type="slidenum">
              <a:rPr lang="fr-FR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6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66519-B1D8-484A-AD10-14422A2A91F3}" type="slidenum">
              <a:rPr lang="fr-FR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6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4A74CA-B29C-485F-8676-2F836852C9F4}" type="slidenum">
              <a:rPr lang="fr-FR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6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A1463-30BB-440D-9285-56B7CDAF7B30}" type="slidenum">
              <a:rPr lang="fr-FR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6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7A9F8-2864-4B81-9C38-59B8E4853918}" type="slidenum">
              <a:rPr lang="fr-FR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6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BC2F2D-A0F0-4D83-A07C-44788B2BC66A}" type="slidenum">
              <a:rPr lang="fr-FR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31161-FB37-4937-B678-CEE2EE5123AF}" type="slidenum">
              <a:rPr lang="fr-FR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4B1006-7357-41C8-A79A-4B57CCA0E6B3}" type="slidenum">
              <a:rPr lang="fr-FR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59BA0-0879-4AEF-AE00-DC5E418C00A2}" type="slidenum">
              <a:rPr lang="fr-FR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5A258-DD03-416D-BF11-02D1D0F6050E}" type="slidenum">
              <a:rPr lang="fr-FR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68805-C031-497A-B32F-3B5DCE1B69FD}" type="slidenum">
              <a:rPr lang="fr-FR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68805-C031-497A-B32F-3B5DCE1B69FD}" type="slidenum">
              <a:rPr lang="fr-FR">
                <a:solidFill>
                  <a:prstClr val="black"/>
                </a:solidFill>
              </a:rPr>
              <a:pPr/>
              <a:t>24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CD2A8-1C06-40E4-9B49-CB87D917C11C}" type="slidenum">
              <a:rPr lang="fr-FR">
                <a:solidFill>
                  <a:prstClr val="black"/>
                </a:solidFill>
              </a:rPr>
              <a:pPr/>
              <a:t>25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D80A95-595F-4D45-B4E9-4321C0CFF0CC}" type="slidenum">
              <a:rPr lang="fr-FR">
                <a:solidFill>
                  <a:prstClr val="black"/>
                </a:solidFill>
              </a:rPr>
              <a:pPr/>
              <a:t>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543568-3B48-4442-8C33-389AA4F8744D}" type="slidenum">
              <a:rPr lang="fr-FR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C8B8B-910C-41D5-83EA-2FE67C56BBC2}" type="slidenum">
              <a:rPr lang="fr-FR">
                <a:solidFill>
                  <a:prstClr val="black"/>
                </a:solidFill>
              </a:rPr>
              <a:pPr/>
              <a:t>28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22D6F-0BFA-4524-8AA4-289960B1287C}" type="slidenum">
              <a:rPr lang="fr-FR">
                <a:solidFill>
                  <a:prstClr val="black"/>
                </a:solidFill>
              </a:rPr>
              <a:pPr/>
              <a:t>29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CDDA58-DC50-4777-BEE1-86C2E5D2AB60}" type="slidenum">
              <a:rPr lang="fr-FR">
                <a:solidFill>
                  <a:prstClr val="black"/>
                </a:solidFill>
              </a:rPr>
              <a:pPr/>
              <a:t>30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0DC6A-A823-473E-8CEA-1E90016A740A}" type="slidenum">
              <a:rPr lang="fr-FR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DD3F65-8480-4436-BBB1-42BBDD779DEC}" type="slidenum">
              <a:rPr lang="fr-FR">
                <a:solidFill>
                  <a:prstClr val="black"/>
                </a:solidFill>
              </a:rPr>
              <a:pPr/>
              <a:t>31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28FA2-470E-4F57-BCC7-34957365B99E}" type="slidenum">
              <a:rPr lang="fr-FR">
                <a:solidFill>
                  <a:prstClr val="black"/>
                </a:solidFill>
              </a:rPr>
              <a:pPr/>
              <a:t>32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E3EA2E-12AA-4A41-8514-6FBF4ECD56B6}" type="slidenum">
              <a:rPr lang="fr-FR">
                <a:solidFill>
                  <a:prstClr val="black"/>
                </a:solidFill>
              </a:rPr>
              <a:pPr/>
              <a:t>33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77FEF6-4830-4332-BB47-B997BBE5E4B9}" type="slidenum">
              <a:rPr lang="fr-FR">
                <a:solidFill>
                  <a:prstClr val="black"/>
                </a:solidFill>
              </a:rPr>
              <a:pPr/>
              <a:t>34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432CE-8D17-4551-95F9-3E292DF66C5C}" type="slidenum">
              <a:rPr lang="fr-FR">
                <a:solidFill>
                  <a:prstClr val="black"/>
                </a:solidFill>
              </a:rPr>
              <a:pPr/>
              <a:t>35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7CB0E3-C529-4B6C-864F-6D2350693FAE}" type="slidenum">
              <a:rPr lang="fr-FR">
                <a:solidFill>
                  <a:prstClr val="black"/>
                </a:solidFill>
              </a:rPr>
              <a:pPr/>
              <a:t>36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10AE-370B-4FA3-9C16-539ED0735043}" type="slidenum">
              <a:rPr lang="fr-FR">
                <a:solidFill>
                  <a:prstClr val="black"/>
                </a:solidFill>
              </a:rPr>
              <a:pPr/>
              <a:t>37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804BF-F809-4465-B87B-365DCEB9DBF7}" type="slidenum">
              <a:rPr lang="fr-FR">
                <a:solidFill>
                  <a:prstClr val="black"/>
                </a:solidFill>
              </a:rPr>
              <a:pPr/>
              <a:t>38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9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0DC6A-A823-473E-8CEA-1E90016A740A}" type="slidenum">
              <a:rPr lang="fr-FR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BB789-22C8-4FFC-AC5F-CE1C91AA360F}" type="slidenum">
              <a:rPr lang="fr-FR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82A43-F884-43DD-8AFA-ABD1BCAF4919}" type="slidenum">
              <a:rPr lang="fr-FR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D898B-76E6-48D6-AEC4-0492F792CFAA}" type="slidenum">
              <a:rPr lang="fr-FR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E6A01F-2AFB-42F1-9947-2E2307209484}" type="slidenum">
              <a:rPr lang="fr-FR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9D958-C9AD-4A08-9083-E603A85D28C3}" type="slidenum">
              <a:rPr lang="fr-FR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5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327EB-6532-4891-A600-7155699865D6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96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C7FC5-CA95-42D9-9D20-E4F086A34591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3526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38538-3F1D-4C34-B398-A3D4F69AE9AB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9964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EDD8-118B-4DDA-90AA-E50A2BC1403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97163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EA58D-04BE-4D62-BFD0-717F5AB79C3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7855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D1CF2-E3F4-4372-9743-2AC4ABD61A4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3835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8C051-838A-46DA-80D5-CFAB2D49E208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221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7E39A-1483-4221-8AF0-E847D8025803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02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28437-D0D9-409A-ACE3-A9BFF5D153B5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492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148230-A245-41E2-B5B1-B9E36247F78E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59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3EE1C-AEF9-4157-B25E-A6A06F117245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3459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6C261-1891-40AD-BCA1-312E0B15BA59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5584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0F80C-AFD4-483E-9DDB-C7BE2A6A8CD2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7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9AFFD-7845-4E4C-B425-024668B7E177}" type="slidenum">
              <a:rPr lang="fr-FR" altLang="en-US" smtClean="0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8755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64BEAE-281B-47C7-94F7-106C4B6496F2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936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30.bin"/><Relationship Id="rId18" Type="http://schemas.openxmlformats.org/officeDocument/2006/relationships/oleObject" Target="../embeddings/oleObject32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42.wmf"/><Relationship Id="rId17" Type="http://schemas.openxmlformats.org/officeDocument/2006/relationships/image" Target="../media/image3.png"/><Relationship Id="rId2" Type="http://schemas.openxmlformats.org/officeDocument/2006/relationships/audio" Target="../media/media14.wav"/><Relationship Id="rId16" Type="http://schemas.openxmlformats.org/officeDocument/2006/relationships/image" Target="../media/image44.wmf"/><Relationship Id="rId1" Type="http://schemas.microsoft.com/office/2007/relationships/media" Target="../media/media14.wav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41.wmf"/><Relationship Id="rId19" Type="http://schemas.openxmlformats.org/officeDocument/2006/relationships/image" Target="../media/image45.wmf"/><Relationship Id="rId4" Type="http://schemas.openxmlformats.org/officeDocument/2006/relationships/notesSlide" Target="../notesSlides/notesSlide13.xml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4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9.wm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35.bin"/><Relationship Id="rId5" Type="http://schemas.openxmlformats.org/officeDocument/2006/relationships/oleObject" Target="file:///C:\Documents%20and%20Settings\Lorenz\Mes%20documents\A_Polytech\ORIGIN\UNTITLED.ORG!Plot1" TargetMode="External"/><Relationship Id="rId10" Type="http://schemas.openxmlformats.org/officeDocument/2006/relationships/image" Target="../media/image48.wmf"/><Relationship Id="rId4" Type="http://schemas.openxmlformats.org/officeDocument/2006/relationships/notesSlide" Target="../notesSlides/notesSlide14.xml"/><Relationship Id="rId9" Type="http://schemas.openxmlformats.org/officeDocument/2006/relationships/oleObject" Target="../embeddings/oleObject3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37.bin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61.wmf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6.png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44.bin"/><Relationship Id="rId2" Type="http://schemas.openxmlformats.org/officeDocument/2006/relationships/audio" Target="../media/media18.wav"/><Relationship Id="rId16" Type="http://schemas.openxmlformats.org/officeDocument/2006/relationships/image" Target="../media/image60.wmf"/><Relationship Id="rId20" Type="http://schemas.openxmlformats.org/officeDocument/2006/relationships/image" Target="../media/image62.wmf"/><Relationship Id="rId1" Type="http://schemas.microsoft.com/office/2007/relationships/media" Target="../media/media18.wav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57.wmf"/><Relationship Id="rId19" Type="http://schemas.openxmlformats.org/officeDocument/2006/relationships/oleObject" Target="../embeddings/oleObject45.bin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59.wmf"/><Relationship Id="rId2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66.wm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65.wmf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4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8.wmf"/><Relationship Id="rId12" Type="http://schemas.openxmlformats.org/officeDocument/2006/relationships/image" Target="../media/image36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70.wmf"/><Relationship Id="rId5" Type="http://schemas.openxmlformats.org/officeDocument/2006/relationships/image" Target="../media/image67.png"/><Relationship Id="rId10" Type="http://schemas.openxmlformats.org/officeDocument/2006/relationships/oleObject" Target="../embeddings/oleObject52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76.wmf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75.wmf"/><Relationship Id="rId4" Type="http://schemas.openxmlformats.org/officeDocument/2006/relationships/notesSlide" Target="../notesSlides/notesSlide21.xml"/><Relationship Id="rId9" Type="http://schemas.openxmlformats.org/officeDocument/2006/relationships/oleObject" Target="../embeddings/oleObject5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8.bin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77.wmf"/><Relationship Id="rId5" Type="http://schemas.openxmlformats.org/officeDocument/2006/relationships/oleObject" Target="../embeddings/oleObject57.bin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63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82.wmf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5" Type="http://schemas.openxmlformats.org/officeDocument/2006/relationships/image" Target="../media/image36.png"/><Relationship Id="rId10" Type="http://schemas.openxmlformats.org/officeDocument/2006/relationships/image" Target="../media/image81.wmf"/><Relationship Id="rId4" Type="http://schemas.openxmlformats.org/officeDocument/2006/relationships/notesSlide" Target="../notesSlides/notesSlide23.xml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8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87.wmf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86.wmf"/><Relationship Id="rId4" Type="http://schemas.openxmlformats.org/officeDocument/2006/relationships/notesSlide" Target="../notesSlides/notesSlide24.xml"/><Relationship Id="rId9" Type="http://schemas.openxmlformats.org/officeDocument/2006/relationships/oleObject" Target="../embeddings/oleObject6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9.wmf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oleObject" Target="../embeddings/oleObject68.bin"/><Relationship Id="rId5" Type="http://schemas.openxmlformats.org/officeDocument/2006/relationships/image" Target="../media/image88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9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image" Target="../media/image95.jpeg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94.wmf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5" Type="http://schemas.openxmlformats.org/officeDocument/2006/relationships/image" Target="../media/image96.png"/><Relationship Id="rId10" Type="http://schemas.openxmlformats.org/officeDocument/2006/relationships/image" Target="../media/image93.wmf"/><Relationship Id="rId4" Type="http://schemas.openxmlformats.org/officeDocument/2006/relationships/notesSlide" Target="../notesSlides/notesSlide27.xml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image" Target="../media/image101.wmf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75.bin"/><Relationship Id="rId12" Type="http://schemas.openxmlformats.org/officeDocument/2006/relationships/oleObject" Target="../embeddings/oleObject77.bin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97.wmf"/><Relationship Id="rId11" Type="http://schemas.openxmlformats.org/officeDocument/2006/relationships/image" Target="../media/image100.jpeg"/><Relationship Id="rId5" Type="http://schemas.openxmlformats.org/officeDocument/2006/relationships/oleObject" Target="../embeddings/oleObject74.bin"/><Relationship Id="rId10" Type="http://schemas.openxmlformats.org/officeDocument/2006/relationships/image" Target="../media/image99.wmf"/><Relationship Id="rId4" Type="http://schemas.openxmlformats.org/officeDocument/2006/relationships/notesSlide" Target="../notesSlides/notesSlide28.xml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105.wmf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104.wmf"/><Relationship Id="rId4" Type="http://schemas.openxmlformats.org/officeDocument/2006/relationships/notesSlide" Target="../notesSlides/notesSlide29.xml"/><Relationship Id="rId9" Type="http://schemas.openxmlformats.org/officeDocument/2006/relationships/oleObject" Target="../embeddings/oleObject8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83.bin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106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108.wmf"/><Relationship Id="rId4" Type="http://schemas.openxmlformats.org/officeDocument/2006/relationships/notesSlide" Target="../notesSlides/notesSlide30.xml"/><Relationship Id="rId9" Type="http://schemas.openxmlformats.org/officeDocument/2006/relationships/oleObject" Target="../embeddings/oleObject8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0.wmf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oleObject" Target="../embeddings/oleObject85.bin"/><Relationship Id="rId5" Type="http://schemas.openxmlformats.org/officeDocument/2006/relationships/image" Target="../media/image109.jpe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jpe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14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120.wmf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17.png"/><Relationship Id="rId11" Type="http://schemas.openxmlformats.org/officeDocument/2006/relationships/oleObject" Target="../embeddings/oleObject89.bin"/><Relationship Id="rId5" Type="http://schemas.openxmlformats.org/officeDocument/2006/relationships/image" Target="../media/image116.png"/><Relationship Id="rId10" Type="http://schemas.openxmlformats.org/officeDocument/2006/relationships/image" Target="../media/image119.wmf"/><Relationship Id="rId4" Type="http://schemas.openxmlformats.org/officeDocument/2006/relationships/notesSlide" Target="../notesSlides/notesSlide33.xml"/><Relationship Id="rId9" Type="http://schemas.openxmlformats.org/officeDocument/2006/relationships/oleObject" Target="../embeddings/oleObject8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22.png"/><Relationship Id="rId7" Type="http://schemas.openxmlformats.org/officeDocument/2006/relationships/oleObject" Target="../embeddings/oleObject91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5.wmf"/><Relationship Id="rId3" Type="http://schemas.openxmlformats.org/officeDocument/2006/relationships/slideLayout" Target="../slideLayouts/slideLayout6.xm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7.bin"/><Relationship Id="rId2" Type="http://schemas.openxmlformats.org/officeDocument/2006/relationships/audio" Target="../media/media6.wav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microsoft.com/office/2007/relationships/media" Target="../media/media6.wav"/><Relationship Id="rId6" Type="http://schemas.openxmlformats.org/officeDocument/2006/relationships/image" Target="../media/image9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3.png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8.bin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.wmf"/><Relationship Id="rId22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4.bin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1.wmf"/><Relationship Id="rId2" Type="http://schemas.openxmlformats.org/officeDocument/2006/relationships/audio" Target="../media/media7.wav"/><Relationship Id="rId16" Type="http://schemas.openxmlformats.org/officeDocument/2006/relationships/image" Target="../media/image24.png"/><Relationship Id="rId1" Type="http://schemas.microsoft.com/office/2007/relationships/media" Target="../media/media7.wav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23.png"/><Relationship Id="rId10" Type="http://schemas.openxmlformats.org/officeDocument/2006/relationships/image" Target="../media/image20.wmf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8.wm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7.wmf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2.wmf"/><Relationship Id="rId17" Type="http://schemas.openxmlformats.org/officeDocument/2006/relationships/image" Target="../media/image23.png"/><Relationship Id="rId2" Type="http://schemas.openxmlformats.org/officeDocument/2006/relationships/audio" Target="../media/media9.wav"/><Relationship Id="rId16" Type="http://schemas.openxmlformats.org/officeDocument/2006/relationships/image" Target="../media/image34.wmf"/><Relationship Id="rId1" Type="http://schemas.microsoft.com/office/2007/relationships/media" Target="../media/media9.wav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31.wmf"/><Relationship Id="rId4" Type="http://schemas.openxmlformats.org/officeDocument/2006/relationships/notesSlide" Target="../notesSlides/notesSlide9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/>
              <a:t>Chap 12</a:t>
            </a:r>
          </a:p>
        </p:txBody>
      </p:sp>
      <p:sp>
        <p:nvSpPr>
          <p:cNvPr id="33075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/>
              <a:t>Homo-jonction à semi-conducteur</a:t>
            </a:r>
          </a:p>
        </p:txBody>
      </p:sp>
      <p:sp>
        <p:nvSpPr>
          <p:cNvPr id="33075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7900C2-662D-4594-9C55-24F65E351982}" type="slidenum">
              <a:rPr lang="fr-FR" altLang="en-US"/>
              <a:pPr/>
              <a:t>1</a:t>
            </a:fld>
            <a:endParaRPr lang="fr-FR" altLang="en-US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2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276872"/>
            <a:ext cx="7543800" cy="2016125"/>
          </a:xfrm>
        </p:spPr>
        <p:txBody>
          <a:bodyPr/>
          <a:lstStyle/>
          <a:p>
            <a:pPr algn="ctr" eaLnBrk="1" hangingPunct="1"/>
            <a:r>
              <a:rPr lang="fr-FR" sz="3000" dirty="0"/>
              <a:t>Attention: tout ce que l’on vient de voir était pour </a:t>
            </a:r>
            <a:r>
              <a:rPr lang="fr-FR" sz="3000" dirty="0">
                <a:solidFill>
                  <a:srgbClr val="FF3300"/>
                </a:solidFill>
              </a:rPr>
              <a:t>V=0</a:t>
            </a:r>
            <a:r>
              <a:rPr lang="fr-FR" sz="3000" dirty="0"/>
              <a:t>. Lorsque la diode est polarisée par une tension V</a:t>
            </a:r>
            <a:r>
              <a:rPr lang="fr-FR" sz="3000" baseline="-25000" dirty="0"/>
              <a:t>A</a:t>
            </a:r>
            <a:r>
              <a:rPr lang="fr-FR" sz="3000" dirty="0"/>
              <a:t> </a:t>
            </a:r>
            <a:r>
              <a:rPr lang="fr-FR" sz="3000" b="1" i="1" u="sng" dirty="0"/>
              <a:t>sur P</a:t>
            </a:r>
            <a:r>
              <a:rPr lang="fr-FR" sz="3000" dirty="0"/>
              <a:t>, </a:t>
            </a:r>
            <a:r>
              <a:rPr lang="fr-FR" sz="3000" dirty="0" err="1"/>
              <a:t>V</a:t>
            </a:r>
            <a:r>
              <a:rPr lang="fr-FR" sz="3000" baseline="-25000" dirty="0" err="1"/>
              <a:t>bi</a:t>
            </a:r>
            <a:r>
              <a:rPr lang="fr-FR" sz="3000" baseline="-25000" dirty="0"/>
              <a:t> </a:t>
            </a:r>
            <a:r>
              <a:rPr lang="fr-FR" sz="3000" dirty="0"/>
              <a:t>doit être </a:t>
            </a:r>
            <a:r>
              <a:rPr lang="fr-FR" sz="3000" dirty="0">
                <a:solidFill>
                  <a:srgbClr val="FF3300"/>
                </a:solidFill>
              </a:rPr>
              <a:t>remplacée</a:t>
            </a:r>
            <a:r>
              <a:rPr lang="fr-FR" sz="3000" dirty="0"/>
              <a:t> par </a:t>
            </a:r>
            <a:r>
              <a:rPr lang="fr-FR" sz="3000" dirty="0" err="1">
                <a:solidFill>
                  <a:srgbClr val="FF3300"/>
                </a:solidFill>
              </a:rPr>
              <a:t>V</a:t>
            </a:r>
            <a:r>
              <a:rPr lang="fr-FR" sz="3000" baseline="-25000" dirty="0" err="1">
                <a:solidFill>
                  <a:srgbClr val="FF3300"/>
                </a:solidFill>
              </a:rPr>
              <a:t>bi</a:t>
            </a:r>
            <a:r>
              <a:rPr lang="fr-FR" sz="3000" baseline="-25000" dirty="0">
                <a:solidFill>
                  <a:srgbClr val="FF3300"/>
                </a:solidFill>
              </a:rPr>
              <a:t> </a:t>
            </a:r>
            <a:r>
              <a:rPr lang="fr-FR" sz="3000" dirty="0">
                <a:solidFill>
                  <a:srgbClr val="FF3300"/>
                </a:solidFill>
              </a:rPr>
              <a:t>- V</a:t>
            </a:r>
            <a:r>
              <a:rPr lang="fr-FR" sz="3000" baseline="-25000" dirty="0">
                <a:solidFill>
                  <a:srgbClr val="FF3300"/>
                </a:solidFill>
              </a:rPr>
              <a:t>A</a:t>
            </a:r>
            <a:endParaRPr lang="fr-FR" sz="3000" dirty="0">
              <a:solidFill>
                <a:srgbClr val="FF3300"/>
              </a:solidFill>
            </a:endParaRPr>
          </a:p>
        </p:txBody>
      </p:sp>
      <p:sp>
        <p:nvSpPr>
          <p:cNvPr id="33485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937A28-5B67-4DD5-B360-3D365BAEEFF7}" type="slidenum">
              <a:rPr lang="fr-FR" altLang="en-US"/>
              <a:pPr/>
              <a:t>10</a:t>
            </a:fld>
            <a:endParaRPr lang="fr-FR" altLang="en-US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5631" y="5013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3EE1C-AEF9-4157-B25E-A6A06F117245}" type="slidenum">
              <a:rPr lang="fr-FR" altLang="en-US" smtClean="0"/>
              <a:pPr>
                <a:defRPr/>
              </a:pPr>
              <a:t>11</a:t>
            </a:fld>
            <a:endParaRPr lang="fr-FR" altLang="en-US"/>
          </a:p>
        </p:txBody>
      </p:sp>
      <p:pic>
        <p:nvPicPr>
          <p:cNvPr id="796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124744"/>
            <a:ext cx="78295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126288" cy="762000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Composant redresseur ?</a:t>
            </a:r>
            <a:endParaRPr lang="fr-FR" sz="2600" i="1" baseline="-25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93168" y="5343599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92934"/>
                </a:solidFill>
              </a:rPr>
              <a:t>Force Diffusion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92934"/>
                </a:solidFill>
              </a:rPr>
              <a:t>=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92934"/>
                </a:solidFill>
              </a:rPr>
              <a:t>Force </a:t>
            </a:r>
            <a:r>
              <a:rPr lang="en-US" dirty="0" err="1">
                <a:solidFill>
                  <a:srgbClr val="292934"/>
                </a:solidFill>
              </a:rPr>
              <a:t>Electrique</a:t>
            </a:r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39693" y="5373216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Force Diffusion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92934"/>
                </a:solidFill>
              </a:rPr>
              <a:t>&lt;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CC33"/>
                </a:solidFill>
              </a:rPr>
              <a:t>Force </a:t>
            </a:r>
            <a:r>
              <a:rPr lang="en-US" dirty="0" err="1">
                <a:solidFill>
                  <a:srgbClr val="33CC33"/>
                </a:solidFill>
              </a:rPr>
              <a:t>Electrique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44208" y="5373216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CC33"/>
                </a:solidFill>
              </a:rPr>
              <a:t>Force Diffusion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92934"/>
                </a:solidFill>
              </a:rPr>
              <a:t>&gt;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Force </a:t>
            </a:r>
            <a:r>
              <a:rPr lang="en-US" dirty="0" err="1">
                <a:solidFill>
                  <a:srgbClr val="FF0000"/>
                </a:solidFill>
              </a:rPr>
              <a:t>Electrique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368" y="4581128"/>
            <a:ext cx="487363" cy="4873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799660" y="2855347"/>
            <a:ext cx="304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92934"/>
                </a:solidFill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807" y="1268760"/>
            <a:ext cx="186461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9687" y="1268760"/>
            <a:ext cx="186461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3801120" y="1448816"/>
            <a:ext cx="182116" cy="324000"/>
            <a:chOff x="323528" y="5157192"/>
            <a:chExt cx="182116" cy="324000"/>
          </a:xfrm>
        </p:grpSpPr>
        <p:cxnSp>
          <p:nvCxnSpPr>
            <p:cNvPr id="12" name="Connecteur droit 11"/>
            <p:cNvCxnSpPr/>
            <p:nvPr/>
          </p:nvCxnSpPr>
          <p:spPr>
            <a:xfrm>
              <a:off x="323528" y="5157192"/>
              <a:ext cx="0" cy="3240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412428" y="5220692"/>
              <a:ext cx="0" cy="2160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505644" y="5275808"/>
              <a:ext cx="0" cy="1440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/>
          <p:cNvGrpSpPr/>
          <p:nvPr/>
        </p:nvGrpSpPr>
        <p:grpSpPr>
          <a:xfrm>
            <a:off x="6289650" y="1439216"/>
            <a:ext cx="182116" cy="324000"/>
            <a:chOff x="323528" y="5157192"/>
            <a:chExt cx="182116" cy="324000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323528" y="5157192"/>
              <a:ext cx="0" cy="3240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412428" y="5220692"/>
              <a:ext cx="0" cy="2160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05644" y="5275808"/>
              <a:ext cx="0" cy="1440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5283393" y="106988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92934"/>
                </a:solidFill>
              </a:rPr>
              <a:t>V</a:t>
            </a:r>
            <a:r>
              <a:rPr lang="en-US" baseline="-25000" dirty="0">
                <a:solidFill>
                  <a:srgbClr val="292934"/>
                </a:solidFill>
              </a:rPr>
              <a:t>R</a:t>
            </a:r>
            <a:r>
              <a:rPr lang="en-US" dirty="0">
                <a:solidFill>
                  <a:srgbClr val="292934"/>
                </a:solidFill>
              </a:rPr>
              <a:t>&gt;0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748525" y="1154540"/>
            <a:ext cx="68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292934"/>
                </a:solidFill>
              </a:rPr>
              <a:t>V</a:t>
            </a:r>
            <a:r>
              <a:rPr lang="en-US" baseline="-25000" dirty="0" err="1">
                <a:solidFill>
                  <a:srgbClr val="292934"/>
                </a:solidFill>
              </a:rPr>
              <a:t>a</a:t>
            </a:r>
            <a:r>
              <a:rPr lang="en-US" dirty="0">
                <a:solidFill>
                  <a:srgbClr val="292934"/>
                </a:solidFill>
              </a:rPr>
              <a:t>&lt;0</a:t>
            </a:r>
          </a:p>
        </p:txBody>
      </p:sp>
    </p:spTree>
    <p:extLst>
      <p:ext uri="{BB962C8B-B14F-4D97-AF65-F5344CB8AC3E}">
        <p14:creationId xmlns:p14="http://schemas.microsoft.com/office/powerpoint/2010/main" val="264404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5160"/>
            <a:ext cx="7543800" cy="863600"/>
          </a:xfrm>
        </p:spPr>
        <p:txBody>
          <a:bodyPr/>
          <a:lstStyle/>
          <a:p>
            <a:pPr eaLnBrk="1" hangingPunct="1"/>
            <a:r>
              <a:rPr lang="fr-FR" dirty="0"/>
              <a:t>Jonction PN sous polarisation</a:t>
            </a:r>
          </a:p>
        </p:txBody>
      </p:sp>
      <p:sp>
        <p:nvSpPr>
          <p:cNvPr id="3358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1749425"/>
          </a:xfrm>
        </p:spPr>
        <p:txBody>
          <a:bodyPr/>
          <a:lstStyle/>
          <a:p>
            <a:pPr eaLnBrk="1" hangingPunct="1"/>
            <a:r>
              <a:rPr lang="fr-FR" sz="2600"/>
              <a:t>Cette polarisation va rompre l’équilibre entre les forces de diffusion et de conduction:  =&gt; apparition d’un courant ?</a:t>
            </a:r>
          </a:p>
        </p:txBody>
      </p:sp>
      <p:sp>
        <p:nvSpPr>
          <p:cNvPr id="33587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DC5D0D-514E-4FEB-85F2-AF2CA2815CE3}" type="slidenum">
              <a:rPr lang="fr-FR" altLang="en-US"/>
              <a:pPr/>
              <a:t>12</a:t>
            </a:fld>
            <a:endParaRPr lang="fr-FR" altLang="en-US"/>
          </a:p>
        </p:txBody>
      </p:sp>
      <p:sp>
        <p:nvSpPr>
          <p:cNvPr id="335877" name="Rectangle 4"/>
          <p:cNvSpPr>
            <a:spLocks noChangeArrowheads="1"/>
          </p:cNvSpPr>
          <p:nvPr/>
        </p:nvSpPr>
        <p:spPr bwMode="auto">
          <a:xfrm>
            <a:off x="990600" y="3702050"/>
            <a:ext cx="7772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 dirty="0">
                <a:solidFill>
                  <a:srgbClr val="292934"/>
                </a:solidFill>
              </a:rPr>
              <a:t>Hypothèses simplificatrices:</a:t>
            </a:r>
          </a:p>
          <a:p>
            <a:pPr marL="1027113" lvl="1" indent="-455613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solidFill>
                  <a:srgbClr val="292934"/>
                </a:solidFill>
              </a:rPr>
              <a:t>ZCE vide de porteurs</a:t>
            </a:r>
          </a:p>
          <a:p>
            <a:pPr marL="1027113" lvl="1" indent="-455613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solidFill>
                  <a:srgbClr val="292934"/>
                </a:solidFill>
              </a:rPr>
              <a:t>Faible injection</a:t>
            </a:r>
          </a:p>
          <a:p>
            <a:pPr marL="1027113" lvl="1" indent="-455613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solidFill>
                  <a:srgbClr val="292934"/>
                </a:solidFill>
              </a:rPr>
              <a:t>Approximation de Boltzmann</a:t>
            </a:r>
          </a:p>
          <a:p>
            <a:pPr marL="1027113" lvl="1" indent="-455613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solidFill>
                  <a:srgbClr val="292934"/>
                </a:solidFill>
              </a:rPr>
              <a:t>Toute la tension </a:t>
            </a:r>
            <a:r>
              <a:rPr lang="fr-FR" sz="2400" i="1" dirty="0">
                <a:solidFill>
                  <a:srgbClr val="292934"/>
                </a:solidFill>
              </a:rPr>
              <a:t>V</a:t>
            </a:r>
            <a:r>
              <a:rPr lang="fr-FR" sz="2400" i="1" baseline="-25000" dirty="0">
                <a:solidFill>
                  <a:srgbClr val="292934"/>
                </a:solidFill>
              </a:rPr>
              <a:t>A </a:t>
            </a:r>
            <a:r>
              <a:rPr lang="fr-FR" sz="2400" dirty="0">
                <a:solidFill>
                  <a:srgbClr val="292934"/>
                </a:solidFill>
              </a:rPr>
              <a:t>appliquée sur la jonction</a:t>
            </a:r>
            <a:endParaRPr lang="fr-FR" sz="2400" i="1" dirty="0">
              <a:solidFill>
                <a:srgbClr val="292934"/>
              </a:solidFill>
            </a:endParaRPr>
          </a:p>
          <a:p>
            <a:pPr marL="1027113" lvl="1" indent="-455613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Ø"/>
            </a:pPr>
            <a:r>
              <a:rPr lang="fr-FR" sz="2400" dirty="0">
                <a:solidFill>
                  <a:srgbClr val="292934"/>
                </a:solidFill>
              </a:rPr>
              <a:t>Pas de phénomènes de Génération - Recombinaison</a:t>
            </a: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7543800" cy="690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dirty="0"/>
              <a:t>Jonction PN sous polarisation</a:t>
            </a:r>
          </a:p>
        </p:txBody>
      </p:sp>
      <p:sp>
        <p:nvSpPr>
          <p:cNvPr id="16896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BDFA5B-82B4-4F2B-84E4-7B6E96786431}" type="slidenum">
              <a:rPr lang="fr-FR" altLang="en-US"/>
              <a:pPr/>
              <a:t>13</a:t>
            </a:fld>
            <a:endParaRPr lang="fr-FR" altLang="en-US"/>
          </a:p>
        </p:txBody>
      </p:sp>
      <p:sp>
        <p:nvSpPr>
          <p:cNvPr id="489474" name="Text Box 2"/>
          <p:cNvSpPr txBox="1">
            <a:spLocks noChangeArrowheads="1"/>
          </p:cNvSpPr>
          <p:nvPr/>
        </p:nvSpPr>
        <p:spPr bwMode="auto">
          <a:xfrm>
            <a:off x="609600" y="3429000"/>
            <a:ext cx="8534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kumimoji="1" lang="fr-FR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Approximation de Boltzmann:</a:t>
            </a:r>
            <a:r>
              <a:rPr kumimoji="1" lang="fr-FR" sz="2400" dirty="0">
                <a:solidFill>
                  <a:srgbClr val="292934"/>
                </a:solidFill>
              </a:rPr>
              <a:t> </a:t>
            </a:r>
            <a:r>
              <a:rPr kumimoji="1" lang="fr-FR" sz="2400" i="1" dirty="0">
                <a:solidFill>
                  <a:srgbClr val="292934"/>
                </a:solidFill>
                <a:cs typeface="Times New Roman" pitchFamily="18" charset="0"/>
              </a:rPr>
              <a:t>L’approximation de Boltzmann consiste à dire que la résultante des courants étant </a:t>
            </a:r>
            <a:r>
              <a:rPr kumimoji="1" lang="fr-FR" sz="2400" i="1" dirty="0">
                <a:solidFill>
                  <a:srgbClr val="FF3300"/>
                </a:solidFill>
                <a:cs typeface="Times New Roman" pitchFamily="18" charset="0"/>
              </a:rPr>
              <a:t>faible devant les composantes de ce courant</a:t>
            </a:r>
            <a:r>
              <a:rPr kumimoji="1" lang="fr-FR" sz="2400" i="1" dirty="0">
                <a:solidFill>
                  <a:srgbClr val="292934"/>
                </a:solidFill>
                <a:cs typeface="Times New Roman" pitchFamily="18" charset="0"/>
              </a:rPr>
              <a:t>, on considère que l’on est encore en quasi-équilibre et donc que l’équation du courant est encore valide en remplaçant </a:t>
            </a:r>
            <a:r>
              <a:rPr kumimoji="1" lang="fr-FR" sz="2400" i="1" dirty="0" err="1">
                <a:solidFill>
                  <a:srgbClr val="292934"/>
                </a:solidFill>
                <a:cs typeface="Times New Roman" pitchFamily="18" charset="0"/>
              </a:rPr>
              <a:t>V</a:t>
            </a:r>
            <a:r>
              <a:rPr kumimoji="1" lang="fr-FR" sz="2400" i="1" baseline="-25000" dirty="0" err="1">
                <a:solidFill>
                  <a:srgbClr val="292934"/>
                </a:solidFill>
                <a:cs typeface="Times New Roman" pitchFamily="18" charset="0"/>
              </a:rPr>
              <a:t>d</a:t>
            </a:r>
            <a:r>
              <a:rPr kumimoji="1" lang="fr-FR" sz="2400" i="1" dirty="0">
                <a:solidFill>
                  <a:srgbClr val="292934"/>
                </a:solidFill>
                <a:cs typeface="Times New Roman" pitchFamily="18" charset="0"/>
              </a:rPr>
              <a:t> par </a:t>
            </a:r>
            <a:r>
              <a:rPr kumimoji="1" lang="fr-FR" sz="2400" i="1" dirty="0" err="1">
                <a:solidFill>
                  <a:srgbClr val="292934"/>
                </a:solidFill>
                <a:cs typeface="Times New Roman" pitchFamily="18" charset="0"/>
              </a:rPr>
              <a:t>V</a:t>
            </a:r>
            <a:r>
              <a:rPr kumimoji="1" lang="fr-FR" sz="2400" i="1" baseline="-25000" dirty="0" err="1">
                <a:solidFill>
                  <a:srgbClr val="292934"/>
                </a:solidFill>
                <a:cs typeface="Times New Roman" pitchFamily="18" charset="0"/>
              </a:rPr>
              <a:t>d</a:t>
            </a:r>
            <a:r>
              <a:rPr kumimoji="1" lang="fr-FR" sz="2400" i="1" dirty="0">
                <a:solidFill>
                  <a:srgbClr val="292934"/>
                </a:solidFill>
                <a:cs typeface="Times New Roman" pitchFamily="18" charset="0"/>
              </a:rPr>
              <a:t> -V</a:t>
            </a:r>
            <a:r>
              <a:rPr kumimoji="1" lang="fr-FR" sz="2400" i="1" baseline="-25000" dirty="0">
                <a:solidFill>
                  <a:srgbClr val="292934"/>
                </a:solidFill>
                <a:cs typeface="Times New Roman" pitchFamily="18" charset="0"/>
              </a:rPr>
              <a:t>a</a:t>
            </a:r>
            <a:r>
              <a:rPr kumimoji="1" lang="fr-FR" sz="2400" i="1" dirty="0">
                <a:solidFill>
                  <a:srgbClr val="292934"/>
                </a:solidFill>
                <a:cs typeface="Times New Roman" pitchFamily="18" charset="0"/>
              </a:rPr>
              <a:t>:</a:t>
            </a:r>
            <a:endParaRPr kumimoji="1" lang="fr-FR" sz="2400" dirty="0">
              <a:solidFill>
                <a:srgbClr val="292934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fr-FR" sz="2400" dirty="0">
              <a:solidFill>
                <a:srgbClr val="292934"/>
              </a:solidFill>
              <a:latin typeface="Times New Roman" pitchFamily="18" charset="0"/>
            </a:endParaRPr>
          </a:p>
        </p:txBody>
      </p:sp>
      <p:sp>
        <p:nvSpPr>
          <p:cNvPr id="168965" name="Text Box 3"/>
          <p:cNvSpPr txBox="1">
            <a:spLocks noChangeArrowheads="1"/>
          </p:cNvSpPr>
          <p:nvPr/>
        </p:nvSpPr>
        <p:spPr bwMode="auto">
          <a:xfrm>
            <a:off x="251520" y="1641475"/>
            <a:ext cx="9596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292934"/>
                </a:solidFill>
              </a:rPr>
              <a:t>À l’équilibre, courant nul </a:t>
            </a:r>
            <a:r>
              <a:rPr kumimoji="1" lang="fr-FR" sz="2400" dirty="0">
                <a:solidFill>
                  <a:srgbClr val="292934"/>
                </a:solidFill>
                <a:sym typeface="Wingdings" pitchFamily="2" charset="2"/>
              </a:rPr>
              <a:t> deux composantes (</a:t>
            </a:r>
            <a:r>
              <a:rPr kumimoji="1" lang="fr-FR" sz="2400" dirty="0" err="1">
                <a:solidFill>
                  <a:srgbClr val="292934"/>
                </a:solidFill>
                <a:sym typeface="Wingdings" pitchFamily="2" charset="2"/>
              </a:rPr>
              <a:t>diff</a:t>
            </a:r>
            <a:r>
              <a:rPr kumimoji="1" lang="fr-FR" sz="2400" dirty="0">
                <a:solidFill>
                  <a:srgbClr val="292934"/>
                </a:solidFill>
                <a:sym typeface="Wingdings" pitchFamily="2" charset="2"/>
              </a:rPr>
              <a:t> et </a:t>
            </a:r>
            <a:r>
              <a:rPr kumimoji="1" lang="fr-FR" sz="2400" dirty="0" err="1">
                <a:solidFill>
                  <a:srgbClr val="292934"/>
                </a:solidFill>
                <a:sym typeface="Wingdings" pitchFamily="2" charset="2"/>
              </a:rPr>
              <a:t>cond</a:t>
            </a:r>
            <a:r>
              <a:rPr kumimoji="1" lang="fr-FR" sz="2400" dirty="0">
                <a:solidFill>
                  <a:srgbClr val="292934"/>
                </a:solidFill>
                <a:sym typeface="Wingdings" pitchFamily="2" charset="2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292934"/>
                </a:solidFill>
                <a:sym typeface="Wingdings" pitchFamily="2" charset="2"/>
              </a:rPr>
              <a:t>s’opposent. Pris à part , l’ordre de grandeur de ces composantes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FF3300"/>
                </a:solidFill>
                <a:sym typeface="Wingdings" pitchFamily="2" charset="2"/>
              </a:rPr>
              <a:t>10</a:t>
            </a:r>
            <a:r>
              <a:rPr kumimoji="1" lang="fr-FR" sz="2400" baseline="30000" dirty="0">
                <a:solidFill>
                  <a:srgbClr val="FF3300"/>
                </a:solidFill>
                <a:sym typeface="Wingdings" pitchFamily="2" charset="2"/>
              </a:rPr>
              <a:t>4</a:t>
            </a:r>
            <a:r>
              <a:rPr kumimoji="1" lang="fr-FR" sz="2400" dirty="0">
                <a:solidFill>
                  <a:srgbClr val="FF3300"/>
                </a:solidFill>
                <a:sym typeface="Wingdings" pitchFamily="2" charset="2"/>
              </a:rPr>
              <a:t> A/cm</a:t>
            </a:r>
            <a:r>
              <a:rPr kumimoji="1" lang="fr-FR" sz="2400" baseline="30000" dirty="0">
                <a:solidFill>
                  <a:srgbClr val="FF3300"/>
                </a:solidFill>
                <a:sym typeface="Wingdings" pitchFamily="2" charset="2"/>
              </a:rPr>
              <a:t>2</a:t>
            </a:r>
            <a:r>
              <a:rPr kumimoji="1" lang="fr-FR" sz="2400" dirty="0">
                <a:solidFill>
                  <a:srgbClr val="292934"/>
                </a:solidFill>
                <a:sym typeface="Wingdings" pitchFamily="2" charset="2"/>
              </a:rPr>
              <a:t> (soit 1A pour diode typique) or en faible injection 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292934"/>
                </a:solidFill>
                <a:sym typeface="Wingdings" pitchFamily="2" charset="2"/>
              </a:rPr>
              <a:t>est de l’ordre de </a:t>
            </a:r>
            <a:r>
              <a:rPr kumimoji="1" lang="fr-FR" sz="2400" dirty="0" err="1">
                <a:solidFill>
                  <a:srgbClr val="292934"/>
                </a:solidFill>
                <a:sym typeface="Wingdings" pitchFamily="2" charset="2"/>
              </a:rPr>
              <a:t>qq</a:t>
            </a:r>
            <a:r>
              <a:rPr kumimoji="1" lang="fr-FR" sz="2400" dirty="0">
                <a:solidFill>
                  <a:srgbClr val="292934"/>
                </a:solidFill>
                <a:sym typeface="Wingdings" pitchFamily="2" charset="2"/>
              </a:rPr>
              <a:t> mA à  </a:t>
            </a:r>
            <a:r>
              <a:rPr kumimoji="1" lang="fr-FR" sz="2400" dirty="0" err="1">
                <a:solidFill>
                  <a:srgbClr val="292934"/>
                </a:solidFill>
                <a:sym typeface="Wingdings" pitchFamily="2" charset="2"/>
              </a:rPr>
              <a:t>qq</a:t>
            </a:r>
            <a:r>
              <a:rPr kumimoji="1" lang="fr-FR" sz="2400" dirty="0">
                <a:solidFill>
                  <a:srgbClr val="292934"/>
                </a:solidFill>
                <a:sym typeface="Wingdings" pitchFamily="2" charset="2"/>
              </a:rPr>
              <a:t> 10 mA</a:t>
            </a:r>
            <a:endParaRPr kumimoji="1" lang="fr-FR" sz="2400" dirty="0">
              <a:solidFill>
                <a:srgbClr val="292934"/>
              </a:solidFill>
            </a:endParaRPr>
          </a:p>
        </p:txBody>
      </p:sp>
      <p:graphicFrame>
        <p:nvGraphicFramePr>
          <p:cNvPr id="16896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812542"/>
              </p:ext>
            </p:extLst>
          </p:nvPr>
        </p:nvGraphicFramePr>
        <p:xfrm>
          <a:off x="3532188" y="5562600"/>
          <a:ext cx="30019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71600" imgH="419040" progId="Equation.DSMT4">
                  <p:embed/>
                </p:oleObj>
              </mc:Choice>
              <mc:Fallback>
                <p:oleObj name="Equation" r:id="rId5" imgW="13716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562600"/>
                        <a:ext cx="30019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8184" y="2940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2600"/>
              <a:t>Densité de porteurs injectés à la frontière de la ZCE</a:t>
            </a:r>
          </a:p>
        </p:txBody>
      </p:sp>
      <p:sp>
        <p:nvSpPr>
          <p:cNvPr id="169994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261418"/>
            <a:ext cx="7772400" cy="166382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600" dirty="0"/>
              <a:t>Si V</a:t>
            </a:r>
            <a:r>
              <a:rPr lang="fr-FR" sz="2600" baseline="-25000" dirty="0"/>
              <a:t>a</a:t>
            </a:r>
            <a:r>
              <a:rPr lang="fr-FR" sz="2600" dirty="0"/>
              <a:t>=0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r-FR" sz="2600" dirty="0"/>
          </a:p>
          <a:p>
            <a:pPr eaLnBrk="1" hangingPunct="1">
              <a:lnSpc>
                <a:spcPct val="90000"/>
              </a:lnSpc>
            </a:pPr>
            <a:r>
              <a:rPr lang="fr-FR" sz="2600" dirty="0"/>
              <a:t>Si V</a:t>
            </a:r>
            <a:r>
              <a:rPr lang="fr-FR" sz="2600" baseline="-25000" dirty="0"/>
              <a:t>a</a:t>
            </a:r>
          </a:p>
        </p:txBody>
      </p:sp>
      <p:sp>
        <p:nvSpPr>
          <p:cNvPr id="16999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31657D-CB59-4B16-ABDC-DF83CD4707BB}" type="slidenum">
              <a:rPr lang="fr-FR" altLang="en-US"/>
              <a:pPr/>
              <a:t>14</a:t>
            </a:fld>
            <a:endParaRPr lang="fr-FR" altLang="en-US"/>
          </a:p>
        </p:txBody>
      </p:sp>
      <p:sp>
        <p:nvSpPr>
          <p:cNvPr id="169995" name="Rectangle 4"/>
          <p:cNvSpPr>
            <a:spLocks noChangeArrowheads="1"/>
          </p:cNvSpPr>
          <p:nvPr/>
        </p:nvSpPr>
        <p:spPr bwMode="auto">
          <a:xfrm>
            <a:off x="38862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998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499615"/>
              </p:ext>
            </p:extLst>
          </p:nvPr>
        </p:nvGraphicFramePr>
        <p:xfrm>
          <a:off x="3467100" y="2136775"/>
          <a:ext cx="3071813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400" imgH="444240" progId="Equation.DSMT4">
                  <p:embed/>
                </p:oleObj>
              </mc:Choice>
              <mc:Fallback>
                <p:oleObj name="Equation" r:id="rId5" imgW="16254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2136775"/>
                        <a:ext cx="3071813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98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880740"/>
              </p:ext>
            </p:extLst>
          </p:nvPr>
        </p:nvGraphicFramePr>
        <p:xfrm>
          <a:off x="2123728" y="3140968"/>
          <a:ext cx="584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1200" imgH="177480" progId="Equation.3">
                  <p:embed/>
                </p:oleObj>
              </mc:Choice>
              <mc:Fallback>
                <p:oleObj name="Equation" r:id="rId7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3140968"/>
                        <a:ext cx="5842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6" name="Rectangle 7"/>
          <p:cNvSpPr>
            <a:spLocks noChangeArrowheads="1"/>
          </p:cNvSpPr>
          <p:nvPr/>
        </p:nvSpPr>
        <p:spPr bwMode="auto">
          <a:xfrm>
            <a:off x="3690938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9997" name="Rectangle 9"/>
          <p:cNvSpPr>
            <a:spLocks noChangeArrowheads="1"/>
          </p:cNvSpPr>
          <p:nvPr/>
        </p:nvSpPr>
        <p:spPr bwMode="auto">
          <a:xfrm>
            <a:off x="3481388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9998" name="Rectangle 10"/>
          <p:cNvSpPr>
            <a:spLocks noChangeArrowheads="1"/>
          </p:cNvSpPr>
          <p:nvPr/>
        </p:nvSpPr>
        <p:spPr bwMode="auto">
          <a:xfrm>
            <a:off x="34909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pSp>
        <p:nvGrpSpPr>
          <p:cNvPr id="169999" name="Group 11"/>
          <p:cNvGrpSpPr>
            <a:grpSpLocks/>
          </p:cNvGrpSpPr>
          <p:nvPr/>
        </p:nvGrpSpPr>
        <p:grpSpPr bwMode="auto">
          <a:xfrm>
            <a:off x="755650" y="4187825"/>
            <a:ext cx="7715250" cy="768350"/>
            <a:chOff x="476" y="2638"/>
            <a:chExt cx="4860" cy="484"/>
          </a:xfrm>
        </p:grpSpPr>
        <p:graphicFrame>
          <p:nvGraphicFramePr>
            <p:cNvPr id="16999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5087498"/>
                </p:ext>
              </p:extLst>
            </p:nvPr>
          </p:nvGraphicFramePr>
          <p:xfrm>
            <a:off x="476" y="2640"/>
            <a:ext cx="2089" cy="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006280" imgH="457200" progId="Equation.DSMT4">
                    <p:embed/>
                  </p:oleObj>
                </mc:Choice>
                <mc:Fallback>
                  <p:oleObj name="Equation" r:id="rId9" imgW="200628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" y="2640"/>
                          <a:ext cx="2089" cy="4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991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4630340"/>
                </p:ext>
              </p:extLst>
            </p:nvPr>
          </p:nvGraphicFramePr>
          <p:xfrm>
            <a:off x="3225" y="2638"/>
            <a:ext cx="2111" cy="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993680" imgH="457200" progId="Equation.DSMT4">
                    <p:embed/>
                  </p:oleObj>
                </mc:Choice>
                <mc:Fallback>
                  <p:oleObj name="Equation" r:id="rId11" imgW="199368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5" y="2638"/>
                          <a:ext cx="2111" cy="4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0000" name="Rectangle 14"/>
          <p:cNvSpPr>
            <a:spLocks noChangeArrowheads="1"/>
          </p:cNvSpPr>
          <p:nvPr/>
        </p:nvSpPr>
        <p:spPr bwMode="auto">
          <a:xfrm>
            <a:off x="35623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998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46249"/>
              </p:ext>
            </p:extLst>
          </p:nvPr>
        </p:nvGraphicFramePr>
        <p:xfrm>
          <a:off x="2222500" y="5349875"/>
          <a:ext cx="4657725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28800" imgH="393480" progId="Equation.DSMT4">
                  <p:embed/>
                </p:oleObj>
              </mc:Choice>
              <mc:Fallback>
                <p:oleObj name="Equation" r:id="rId13" imgW="1828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5349875"/>
                        <a:ext cx="4657725" cy="10112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946870"/>
              </p:ext>
            </p:extLst>
          </p:nvPr>
        </p:nvGraphicFramePr>
        <p:xfrm>
          <a:off x="3449638" y="3078163"/>
          <a:ext cx="5224462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882880" imgH="469800" progId="Equation.DSMT4">
                  <p:embed/>
                </p:oleObj>
              </mc:Choice>
              <mc:Fallback>
                <p:oleObj name="Equation" r:id="rId15" imgW="28828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9638" y="3078163"/>
                        <a:ext cx="5224462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14888" y="3933056"/>
            <a:ext cx="487363" cy="487363"/>
          </a:xfrm>
          <a:prstGeom prst="rect">
            <a:avLst/>
          </a:prstGeom>
        </p:spPr>
      </p:pic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869024"/>
              </p:ext>
            </p:extLst>
          </p:nvPr>
        </p:nvGraphicFramePr>
        <p:xfrm>
          <a:off x="3470275" y="981075"/>
          <a:ext cx="2185988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01440" imgH="444240" progId="Equation.DSMT4">
                  <p:embed/>
                </p:oleObj>
              </mc:Choice>
              <mc:Fallback>
                <p:oleObj name="Equation" r:id="rId18" imgW="9014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275" y="981075"/>
                        <a:ext cx="2185988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128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075240" cy="1295400"/>
          </a:xfrm>
        </p:spPr>
        <p:txBody>
          <a:bodyPr/>
          <a:lstStyle/>
          <a:p>
            <a:pPr algn="ctr" eaLnBrk="1" hangingPunct="1"/>
            <a:r>
              <a:rPr lang="fr-FR" sz="2600" dirty="0"/>
              <a:t>Variation de la densité de trous injectés en fonction de Va</a:t>
            </a:r>
          </a:p>
        </p:txBody>
      </p:sp>
      <p:graphicFrame>
        <p:nvGraphicFramePr>
          <p:cNvPr id="171010" name="Object 3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183567950"/>
              </p:ext>
            </p:extLst>
          </p:nvPr>
        </p:nvGraphicFramePr>
        <p:xfrm>
          <a:off x="1219200" y="1662113"/>
          <a:ext cx="74676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rigin Plot" r:id="rId5" imgW="5162400" imgH="3591000" progId="OrgPlot">
                  <p:link updateAutomatic="1"/>
                </p:oleObj>
              </mc:Choice>
              <mc:Fallback>
                <p:oleObj name="Origin Plot" r:id="rId5" imgW="5162400" imgH="3591000" progId="OrgPlot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62113"/>
                        <a:ext cx="7467600" cy="519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E6B682-4273-4F17-9C27-2958D617127A}" type="slidenum">
              <a:rPr lang="fr-FR" altLang="en-US"/>
              <a:pPr/>
              <a:t>15</a:t>
            </a:fld>
            <a:endParaRPr lang="fr-FR" altLang="en-US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418083"/>
              </p:ext>
            </p:extLst>
          </p:nvPr>
        </p:nvGraphicFramePr>
        <p:xfrm>
          <a:off x="1187624" y="5373216"/>
          <a:ext cx="436563" cy="703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1200" imgH="457200" progId="Equation.DSMT4">
                  <p:embed/>
                </p:oleObj>
              </mc:Choice>
              <mc:Fallback>
                <p:oleObj name="Equation" r:id="rId7" imgW="241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373216"/>
                        <a:ext cx="436563" cy="703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867581"/>
              </p:ext>
            </p:extLst>
          </p:nvPr>
        </p:nvGraphicFramePr>
        <p:xfrm>
          <a:off x="166688" y="1355725"/>
          <a:ext cx="837882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622760" imgH="457200" progId="Equation.DSMT4">
                  <p:embed/>
                </p:oleObj>
              </mc:Choice>
              <mc:Fallback>
                <p:oleObj name="Equation" r:id="rId9" imgW="46227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1355725"/>
                        <a:ext cx="8378825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>
            <a:off x="1691680" y="5733256"/>
            <a:ext cx="43204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242221"/>
              </p:ext>
            </p:extLst>
          </p:nvPr>
        </p:nvGraphicFramePr>
        <p:xfrm>
          <a:off x="184076" y="2321408"/>
          <a:ext cx="1723628" cy="91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93760" imgH="749160" progId="Equation.DSMT4">
                  <p:embed/>
                </p:oleObj>
              </mc:Choice>
              <mc:Fallback>
                <p:oleObj name="Equation" r:id="rId11" imgW="119376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076" y="2321408"/>
                        <a:ext cx="1723628" cy="91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9552" y="3861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1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6" name="Rectangle 3"/>
          <p:cNvSpPr>
            <a:spLocks noGrp="1" noChangeArrowheads="1"/>
          </p:cNvSpPr>
          <p:nvPr>
            <p:ph type="title"/>
          </p:nvPr>
        </p:nvSpPr>
        <p:spPr>
          <a:xfrm>
            <a:off x="1071562" y="477838"/>
            <a:ext cx="6121400" cy="79057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fr-FR"/>
              <a:t>Injection de porteurs</a:t>
            </a:r>
          </a:p>
        </p:txBody>
      </p:sp>
      <p:sp>
        <p:nvSpPr>
          <p:cNvPr id="34099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4BAB4D-C4B0-4B6A-917E-B9D70787CAEF}" type="slidenum">
              <a:rPr lang="fr-FR" altLang="en-US"/>
              <a:pPr/>
              <a:t>16</a:t>
            </a:fld>
            <a:endParaRPr lang="fr-FR" altLang="en-US"/>
          </a:p>
        </p:txBody>
      </p:sp>
      <p:pic>
        <p:nvPicPr>
          <p:cNvPr id="34099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3573463"/>
            <a:ext cx="575945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1268413"/>
            <a:ext cx="518477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8" name="Text Box 5"/>
          <p:cNvSpPr txBox="1">
            <a:spLocks noChangeArrowheads="1"/>
          </p:cNvSpPr>
          <p:nvPr/>
        </p:nvSpPr>
        <p:spPr bwMode="auto">
          <a:xfrm>
            <a:off x="5508625" y="1412875"/>
            <a:ext cx="3368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FF3300"/>
                </a:solidFill>
                <a:latin typeface="Calibri" panose="020F0502020204030204" pitchFamily="34" charset="0"/>
              </a:rPr>
              <a:t>En polarisation directe, phénomènes de diffusion</a:t>
            </a:r>
          </a:p>
        </p:txBody>
      </p:sp>
      <p:sp>
        <p:nvSpPr>
          <p:cNvPr id="340999" name="AutoShape 6"/>
          <p:cNvSpPr>
            <a:spLocks noChangeArrowheads="1"/>
          </p:cNvSpPr>
          <p:nvPr/>
        </p:nvSpPr>
        <p:spPr bwMode="auto">
          <a:xfrm rot="16200000" flipH="1">
            <a:off x="6671469" y="2409031"/>
            <a:ext cx="852488" cy="587375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195792 h 21600"/>
              <a:gd name="T4" fmla="*/ 0 w 21600"/>
              <a:gd name="T5" fmla="*/ 489506 h 21600"/>
              <a:gd name="T6" fmla="*/ 365346 w 21600"/>
              <a:gd name="T7" fmla="*/ 587375 h 21600"/>
              <a:gd name="T8" fmla="*/ 730693 w 21600"/>
              <a:gd name="T9" fmla="*/ 407899 h 21600"/>
              <a:gd name="T10" fmla="*/ 852488 w 21600"/>
              <a:gd name="T11" fmla="*/ 19579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341000" name="Text Box 7"/>
          <p:cNvSpPr txBox="1">
            <a:spLocks noChangeArrowheads="1"/>
          </p:cNvSpPr>
          <p:nvPr/>
        </p:nvSpPr>
        <p:spPr bwMode="auto">
          <a:xfrm>
            <a:off x="250825" y="4797425"/>
            <a:ext cx="3189288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FF3300"/>
                </a:solidFill>
                <a:latin typeface="Calibri" panose="020F0502020204030204" pitchFamily="34" charset="0"/>
              </a:rPr>
              <a:t>Une fois injectés, les porteurs diffusent</a:t>
            </a:r>
          </a:p>
        </p:txBody>
      </p:sp>
      <p:sp>
        <p:nvSpPr>
          <p:cNvPr id="341001" name="AutoShape 8"/>
          <p:cNvSpPr>
            <a:spLocks noChangeArrowheads="1"/>
          </p:cNvSpPr>
          <p:nvPr/>
        </p:nvSpPr>
        <p:spPr bwMode="auto">
          <a:xfrm>
            <a:off x="3276600" y="5084763"/>
            <a:ext cx="976313" cy="360362"/>
          </a:xfrm>
          <a:prstGeom prst="rightArrow">
            <a:avLst>
              <a:gd name="adj1" fmla="val 50000"/>
              <a:gd name="adj2" fmla="val 6773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4943" y="26384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1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345362" cy="7112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fr-FR" sz="2600"/>
              <a:t>Distribution des porteurs dans les régions neutres</a:t>
            </a:r>
          </a:p>
        </p:txBody>
      </p:sp>
      <p:sp>
        <p:nvSpPr>
          <p:cNvPr id="1720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981075"/>
            <a:ext cx="3810000" cy="5661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/>
              <a:t>Une fois les porteurs injectés, ils vont diffuser dans la région neutre et se recombiner avec les porteurs majoritaires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000" dirty="0"/>
          </a:p>
          <a:p>
            <a:pPr eaLnBrk="1" hangingPunct="1">
              <a:lnSpc>
                <a:spcPct val="90000"/>
              </a:lnSpc>
            </a:pPr>
            <a:endParaRPr lang="fr-FR" sz="2000" dirty="0"/>
          </a:p>
          <a:p>
            <a:pPr eaLnBrk="1" hangingPunct="1">
              <a:lnSpc>
                <a:spcPct val="90000"/>
              </a:lnSpc>
            </a:pPr>
            <a:endParaRPr lang="fr-FR" sz="2000" dirty="0"/>
          </a:p>
          <a:p>
            <a:pPr eaLnBrk="1" hangingPunct="1">
              <a:lnSpc>
                <a:spcPct val="90000"/>
              </a:lnSpc>
            </a:pPr>
            <a:r>
              <a:rPr lang="fr-FR" sz="2000" dirty="0"/>
              <a:t>La distribution va être fonction de la géométrie de la région</a:t>
            </a:r>
          </a:p>
          <a:p>
            <a:pPr eaLnBrk="1" hangingPunct="1">
              <a:lnSpc>
                <a:spcPct val="90000"/>
              </a:lnSpc>
            </a:pPr>
            <a:endParaRPr lang="fr-FR" sz="2000" dirty="0"/>
          </a:p>
          <a:p>
            <a:pPr eaLnBrk="1" hangingPunct="1">
              <a:lnSpc>
                <a:spcPct val="90000"/>
              </a:lnSpc>
            </a:pPr>
            <a:endParaRPr lang="fr-FR" sz="2000" dirty="0"/>
          </a:p>
          <a:p>
            <a:pPr eaLnBrk="1" hangingPunct="1">
              <a:lnSpc>
                <a:spcPct val="90000"/>
              </a:lnSpc>
            </a:pPr>
            <a:r>
              <a:rPr lang="fr-FR" sz="2000" dirty="0"/>
              <a:t>Les paramètres discriminatoires : la </a:t>
            </a:r>
            <a:r>
              <a:rPr lang="fr-FR" sz="2000" dirty="0">
                <a:solidFill>
                  <a:srgbClr val="FF3300"/>
                </a:solidFill>
              </a:rPr>
              <a:t>longueur de diffusion </a:t>
            </a:r>
            <a:r>
              <a:rPr lang="fr-FR" sz="2000" dirty="0" err="1">
                <a:solidFill>
                  <a:srgbClr val="0000FF"/>
                </a:solidFill>
              </a:rPr>
              <a:t>L</a:t>
            </a:r>
            <a:r>
              <a:rPr lang="fr-FR" sz="2000" baseline="-25000" dirty="0" err="1">
                <a:solidFill>
                  <a:srgbClr val="0000FF"/>
                </a:solidFill>
              </a:rPr>
              <a:t>Dn,p</a:t>
            </a:r>
            <a:r>
              <a:rPr lang="fr-FR" sz="2000" dirty="0"/>
              <a:t> des électrons et des trous et la </a:t>
            </a:r>
            <a:r>
              <a:rPr lang="fr-FR" sz="2000" dirty="0">
                <a:solidFill>
                  <a:srgbClr val="FF3300"/>
                </a:solidFill>
              </a:rPr>
              <a:t>largeur des régions neutres</a:t>
            </a:r>
            <a:r>
              <a:rPr lang="fr-FR" sz="2000" dirty="0"/>
              <a:t> </a:t>
            </a:r>
            <a:r>
              <a:rPr lang="fr-FR" sz="2000" dirty="0" err="1">
                <a:solidFill>
                  <a:srgbClr val="0000FF"/>
                </a:solidFill>
              </a:rPr>
              <a:t>d</a:t>
            </a:r>
            <a:r>
              <a:rPr lang="fr-FR" sz="2000" baseline="-25000" dirty="0" err="1">
                <a:solidFill>
                  <a:srgbClr val="0000FF"/>
                </a:solidFill>
              </a:rPr>
              <a:t>n,p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17203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1E40F8-A97E-4F9A-AE2E-E84196B12723}" type="slidenum">
              <a:rPr lang="fr-FR" altLang="en-US"/>
              <a:pPr/>
              <a:t>17</a:t>
            </a:fld>
            <a:endParaRPr lang="fr-FR" altLang="en-US"/>
          </a:p>
        </p:txBody>
      </p:sp>
      <p:graphicFrame>
        <p:nvGraphicFramePr>
          <p:cNvPr id="172034" name="Object 4"/>
          <p:cNvGraphicFramePr>
            <a:graphicFrameLocks noChangeAspect="1"/>
          </p:cNvGraphicFramePr>
          <p:nvPr/>
        </p:nvGraphicFramePr>
        <p:xfrm>
          <a:off x="827088" y="2492375"/>
          <a:ext cx="36957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41320" imgH="469800" progId="Equation.3">
                  <p:embed/>
                </p:oleObj>
              </mc:Choice>
              <mc:Fallback>
                <p:oleObj name="Equation" r:id="rId5" imgW="26413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92375"/>
                        <a:ext cx="3695700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260958"/>
              </p:ext>
            </p:extLst>
          </p:nvPr>
        </p:nvGraphicFramePr>
        <p:xfrm>
          <a:off x="1187624" y="3861048"/>
          <a:ext cx="28511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12800" imgH="253800" progId="Equation.3">
                  <p:embed/>
                </p:oleObj>
              </mc:Choice>
              <mc:Fallback>
                <p:oleObj name="Equation" r:id="rId7" imgW="1612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3861048"/>
                        <a:ext cx="2851150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2039" name="Group 6"/>
          <p:cNvGrpSpPr>
            <a:grpSpLocks/>
          </p:cNvGrpSpPr>
          <p:nvPr/>
        </p:nvGrpSpPr>
        <p:grpSpPr bwMode="auto">
          <a:xfrm>
            <a:off x="4652963" y="1952525"/>
            <a:ext cx="4033837" cy="4068763"/>
            <a:chOff x="3168" y="1450"/>
            <a:chExt cx="2400" cy="2390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172043" name="Picture 7" descr="mathieu123p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68" y="1450"/>
              <a:ext cx="2400" cy="23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72044" name="Line 8"/>
            <p:cNvSpPr>
              <a:spLocks noChangeShapeType="1"/>
            </p:cNvSpPr>
            <p:nvPr/>
          </p:nvSpPr>
          <p:spPr bwMode="auto">
            <a:xfrm>
              <a:off x="3334" y="3475"/>
              <a:ext cx="861" cy="0"/>
            </a:xfrm>
            <a:prstGeom prst="line">
              <a:avLst/>
            </a:prstGeom>
            <a:grpFill/>
            <a:ln w="28575">
              <a:solidFill>
                <a:srgbClr val="0000FF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172045" name="Line 9"/>
            <p:cNvSpPr>
              <a:spLocks noChangeShapeType="1"/>
            </p:cNvSpPr>
            <p:nvPr/>
          </p:nvSpPr>
          <p:spPr bwMode="auto">
            <a:xfrm>
              <a:off x="4386" y="3563"/>
              <a:ext cx="861" cy="0"/>
            </a:xfrm>
            <a:prstGeom prst="line">
              <a:avLst/>
            </a:prstGeom>
            <a:grpFill/>
            <a:ln w="28575">
              <a:solidFill>
                <a:srgbClr val="0000FF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496650" name="Text Box 10"/>
            <p:cNvSpPr txBox="1">
              <a:spLocks noChangeArrowheads="1"/>
            </p:cNvSpPr>
            <p:nvPr/>
          </p:nvSpPr>
          <p:spPr bwMode="auto">
            <a:xfrm>
              <a:off x="4649" y="3332"/>
              <a:ext cx="220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fr-FR" sz="16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d</a:t>
              </a:r>
              <a:r>
                <a:rPr kumimoji="1" lang="fr-FR" sz="1600" b="1" baseline="-25000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n</a:t>
              </a:r>
              <a:endParaRPr kumimoji="1" lang="fr-FR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496651" name="Text Box 11"/>
            <p:cNvSpPr txBox="1">
              <a:spLocks noChangeArrowheads="1"/>
            </p:cNvSpPr>
            <p:nvPr/>
          </p:nvSpPr>
          <p:spPr bwMode="auto">
            <a:xfrm>
              <a:off x="3742" y="3249"/>
              <a:ext cx="220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fr-FR" sz="1600" b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d</a:t>
              </a:r>
              <a:r>
                <a:rPr kumimoji="1" lang="fr-FR" sz="1600" b="1" baseline="-25000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p</a:t>
              </a:r>
              <a:endParaRPr kumimoji="1" lang="fr-FR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496652" name="Text Box 12"/>
          <p:cNvSpPr txBox="1">
            <a:spLocks noChangeArrowheads="1"/>
          </p:cNvSpPr>
          <p:nvPr/>
        </p:nvSpPr>
        <p:spPr bwMode="auto">
          <a:xfrm>
            <a:off x="4813006" y="1916113"/>
            <a:ext cx="354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Distribution des porteurs minoritaires injectés</a:t>
            </a:r>
          </a:p>
        </p:txBody>
      </p:sp>
      <p:sp>
        <p:nvSpPr>
          <p:cNvPr id="496653" name="Text Box 13"/>
          <p:cNvSpPr txBox="1">
            <a:spLocks noChangeArrowheads="1"/>
          </p:cNvSpPr>
          <p:nvPr/>
        </p:nvSpPr>
        <p:spPr bwMode="auto">
          <a:xfrm>
            <a:off x="5459841" y="6189663"/>
            <a:ext cx="30169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a: région </a:t>
            </a:r>
            <a:r>
              <a:rPr kumimoji="1" lang="fr-FR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qcq</a:t>
            </a:r>
            <a:r>
              <a:rPr kumimoji="1" lang="fr-FR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b: longue, c:courte, </a:t>
            </a:r>
          </a:p>
        </p:txBody>
      </p:sp>
      <p:sp>
        <p:nvSpPr>
          <p:cNvPr id="172042" name="Text Box 14"/>
          <p:cNvSpPr txBox="1">
            <a:spLocks noChangeArrowheads="1"/>
          </p:cNvSpPr>
          <p:nvPr/>
        </p:nvSpPr>
        <p:spPr bwMode="auto">
          <a:xfrm>
            <a:off x="6011863" y="5689600"/>
            <a:ext cx="11430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1400" dirty="0">
                <a:solidFill>
                  <a:srgbClr val="292934"/>
                </a:solidFill>
                <a:latin typeface="Times New Roman" pitchFamily="18" charset="0"/>
              </a:rPr>
              <a:t>-W</a:t>
            </a:r>
            <a:r>
              <a:rPr kumimoji="1" lang="fr-FR" sz="1400" baseline="-25000" dirty="0">
                <a:solidFill>
                  <a:srgbClr val="292934"/>
                </a:solidFill>
                <a:latin typeface="Times New Roman" pitchFamily="18" charset="0"/>
              </a:rPr>
              <a:t>P </a:t>
            </a:r>
            <a:r>
              <a:rPr kumimoji="1" lang="fr-FR" sz="1400" dirty="0">
                <a:solidFill>
                  <a:srgbClr val="292934"/>
                </a:solidFill>
                <a:latin typeface="Times New Roman" pitchFamily="18" charset="0"/>
              </a:rPr>
              <a:t>  0  W</a:t>
            </a:r>
            <a:r>
              <a:rPr kumimoji="1" lang="fr-FR" sz="1400" baseline="-25000" dirty="0">
                <a:solidFill>
                  <a:srgbClr val="292934"/>
                </a:solidFill>
                <a:latin typeface="Times New Roman" pitchFamily="18" charset="0"/>
              </a:rPr>
              <a:t>N</a:t>
            </a:r>
            <a:endParaRPr kumimoji="1" lang="fr-FR" sz="1400" dirty="0">
              <a:solidFill>
                <a:srgbClr val="292934"/>
              </a:solidFill>
              <a:latin typeface="Times New Roman" pitchFamily="18" charset="0"/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7217" y="980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9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5275"/>
            <a:ext cx="7543800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Distribution des porteurs dans les régions neutres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196752"/>
            <a:ext cx="4330700" cy="64135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Régions longues</a:t>
            </a:r>
            <a:r>
              <a:rPr lang="fr-FR" sz="2000" dirty="0"/>
              <a:t> (                   )</a:t>
            </a:r>
          </a:p>
        </p:txBody>
      </p:sp>
      <p:sp>
        <p:nvSpPr>
          <p:cNvPr id="17306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D5F300-2ED2-4F25-9B1F-3251A9B98D73}" type="slidenum">
              <a:rPr lang="fr-FR" altLang="en-US"/>
              <a:pPr/>
              <a:t>18</a:t>
            </a:fld>
            <a:endParaRPr lang="fr-FR" altLang="en-US"/>
          </a:p>
        </p:txBody>
      </p:sp>
      <p:sp>
        <p:nvSpPr>
          <p:cNvPr id="173069" name="Rectangle 4"/>
          <p:cNvSpPr>
            <a:spLocks noChangeArrowheads="1"/>
          </p:cNvSpPr>
          <p:nvPr/>
        </p:nvSpPr>
        <p:spPr bwMode="auto">
          <a:xfrm>
            <a:off x="419100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30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66998"/>
              </p:ext>
            </p:extLst>
          </p:nvPr>
        </p:nvGraphicFramePr>
        <p:xfrm>
          <a:off x="2971800" y="1253902"/>
          <a:ext cx="1219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61669" imgH="241195" progId="Equation.3">
                  <p:embed/>
                </p:oleObj>
              </mc:Choice>
              <mc:Fallback>
                <p:oleObj r:id="rId5" imgW="76166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253902"/>
                        <a:ext cx="12192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70" name="Rectangle 6"/>
          <p:cNvSpPr>
            <a:spLocks noChangeArrowheads="1"/>
          </p:cNvSpPr>
          <p:nvPr/>
        </p:nvSpPr>
        <p:spPr bwMode="auto">
          <a:xfrm>
            <a:off x="3519488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3071" name="Rectangle 7"/>
          <p:cNvSpPr>
            <a:spLocks noChangeArrowheads="1"/>
          </p:cNvSpPr>
          <p:nvPr/>
        </p:nvSpPr>
        <p:spPr bwMode="auto">
          <a:xfrm>
            <a:off x="3548063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pSp>
        <p:nvGrpSpPr>
          <p:cNvPr id="173072" name="Group 8"/>
          <p:cNvGrpSpPr>
            <a:grpSpLocks/>
          </p:cNvGrpSpPr>
          <p:nvPr/>
        </p:nvGrpSpPr>
        <p:grpSpPr bwMode="auto">
          <a:xfrm>
            <a:off x="1143000" y="1806352"/>
            <a:ext cx="3533775" cy="1295400"/>
            <a:chOff x="720" y="1728"/>
            <a:chExt cx="2226" cy="816"/>
          </a:xfrm>
        </p:grpSpPr>
        <p:graphicFrame>
          <p:nvGraphicFramePr>
            <p:cNvPr id="173064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0818044"/>
                </p:ext>
              </p:extLst>
            </p:nvPr>
          </p:nvGraphicFramePr>
          <p:xfrm>
            <a:off x="720" y="1728"/>
            <a:ext cx="2226" cy="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" imgW="2108200" imgH="355600" progId="Equation.3">
                    <p:embed/>
                  </p:oleObj>
                </mc:Choice>
                <mc:Fallback>
                  <p:oleObj r:id="rId7" imgW="21082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728"/>
                          <a:ext cx="2226" cy="372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  <a:effectLst>
                          <a:outerShdw dist="107763" dir="13500000" algn="ctr" rotWithShape="0">
                            <a:srgbClr val="808080"/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6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6920455"/>
                </p:ext>
              </p:extLst>
            </p:nvPr>
          </p:nvGraphicFramePr>
          <p:xfrm>
            <a:off x="744" y="2152"/>
            <a:ext cx="2166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9" imgW="2044700" imgH="368300" progId="Equation.3">
                    <p:embed/>
                  </p:oleObj>
                </mc:Choice>
                <mc:Fallback>
                  <p:oleObj r:id="rId9" imgW="20447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" y="2152"/>
                          <a:ext cx="2166" cy="392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  <a:effectLst>
                          <a:outerShdw dist="107763" dir="13500000" algn="ctr" rotWithShape="0">
                            <a:srgbClr val="808080"/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8699" name="Rectangle 11"/>
          <p:cNvSpPr>
            <a:spLocks noChangeArrowheads="1"/>
          </p:cNvSpPr>
          <p:nvPr/>
        </p:nvSpPr>
        <p:spPr bwMode="auto">
          <a:xfrm>
            <a:off x="5029200" y="1207021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i="1">
                <a:solidFill>
                  <a:srgbClr val="2929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Régions courtes</a:t>
            </a:r>
            <a:r>
              <a:rPr lang="fr-FR" sz="2000">
                <a:solidFill>
                  <a:srgbClr val="292934"/>
                </a:solidFill>
                <a:latin typeface="Times New Roman" pitchFamily="18" charset="0"/>
              </a:rPr>
              <a:t> (                      )</a:t>
            </a:r>
          </a:p>
        </p:txBody>
      </p:sp>
      <p:graphicFrame>
        <p:nvGraphicFramePr>
          <p:cNvPr id="17305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907592"/>
              </p:ext>
            </p:extLst>
          </p:nvPr>
        </p:nvGraphicFramePr>
        <p:xfrm>
          <a:off x="7429500" y="1272952"/>
          <a:ext cx="1179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36560" imgH="241200" progId="Equation.3">
                  <p:embed/>
                </p:oleObj>
              </mc:Choice>
              <mc:Fallback>
                <p:oleObj name="Equation" r:id="rId11" imgW="736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1272952"/>
                        <a:ext cx="117951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74" name="Rectangle 13"/>
          <p:cNvSpPr>
            <a:spLocks noChangeArrowheads="1"/>
          </p:cNvSpPr>
          <p:nvPr/>
        </p:nvSpPr>
        <p:spPr bwMode="auto">
          <a:xfrm>
            <a:off x="3538538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3075" name="Rectangle 14"/>
          <p:cNvSpPr>
            <a:spLocks noChangeArrowheads="1"/>
          </p:cNvSpPr>
          <p:nvPr/>
        </p:nvSpPr>
        <p:spPr bwMode="auto">
          <a:xfrm>
            <a:off x="3557588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306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375368"/>
              </p:ext>
            </p:extLst>
          </p:nvPr>
        </p:nvGraphicFramePr>
        <p:xfrm>
          <a:off x="5410200" y="1734915"/>
          <a:ext cx="326707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2070100" imgH="469900" progId="Equation.3">
                  <p:embed/>
                </p:oleObj>
              </mc:Choice>
              <mc:Fallback>
                <p:oleObj r:id="rId13" imgW="2070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734915"/>
                        <a:ext cx="3267075" cy="7366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effectLst>
                        <a:outerShdw dist="107763" dir="135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764032"/>
              </p:ext>
            </p:extLst>
          </p:nvPr>
        </p:nvGraphicFramePr>
        <p:xfrm>
          <a:off x="5395913" y="2601690"/>
          <a:ext cx="3276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209680" imgH="520560" progId="Equation.3">
                  <p:embed/>
                </p:oleObj>
              </mc:Choice>
              <mc:Fallback>
                <p:oleObj name="Equation" r:id="rId15" imgW="220968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913" y="2601690"/>
                        <a:ext cx="3276600" cy="71437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effectLst>
                        <a:outerShdw dist="107763" dir="135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705" name="Rectangle 17"/>
          <p:cNvSpPr>
            <a:spLocks noChangeArrowheads="1"/>
          </p:cNvSpPr>
          <p:nvPr/>
        </p:nvSpPr>
        <p:spPr bwMode="auto">
          <a:xfrm>
            <a:off x="457200" y="3482752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i="1">
                <a:solidFill>
                  <a:srgbClr val="2929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Régions qcq</a:t>
            </a:r>
            <a:r>
              <a:rPr lang="fr-FR" sz="2000">
                <a:solidFill>
                  <a:srgbClr val="292934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3077" name="Rectangle 18"/>
          <p:cNvSpPr>
            <a:spLocks noChangeArrowheads="1"/>
          </p:cNvSpPr>
          <p:nvPr/>
        </p:nvSpPr>
        <p:spPr bwMode="auto">
          <a:xfrm>
            <a:off x="3252788" y="3081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3078" name="Rectangle 19"/>
          <p:cNvSpPr>
            <a:spLocks noChangeArrowheads="1"/>
          </p:cNvSpPr>
          <p:nvPr/>
        </p:nvSpPr>
        <p:spPr bwMode="auto">
          <a:xfrm>
            <a:off x="3219450" y="307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pSp>
        <p:nvGrpSpPr>
          <p:cNvPr id="173079" name="Group 20"/>
          <p:cNvGrpSpPr>
            <a:grpSpLocks/>
          </p:cNvGrpSpPr>
          <p:nvPr/>
        </p:nvGrpSpPr>
        <p:grpSpPr bwMode="auto">
          <a:xfrm>
            <a:off x="251520" y="3933056"/>
            <a:ext cx="4081463" cy="2143125"/>
            <a:chOff x="1824" y="2736"/>
            <a:chExt cx="2571" cy="1350"/>
          </a:xfrm>
        </p:grpSpPr>
        <p:graphicFrame>
          <p:nvGraphicFramePr>
            <p:cNvPr id="173062" name="Object 21"/>
            <p:cNvGraphicFramePr>
              <a:graphicFrameLocks noChangeAspect="1"/>
            </p:cNvGraphicFramePr>
            <p:nvPr/>
          </p:nvGraphicFramePr>
          <p:xfrm>
            <a:off x="1824" y="2736"/>
            <a:ext cx="2526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7" imgW="2641600" imgH="698500" progId="Equation.3">
                    <p:embed/>
                  </p:oleObj>
                </mc:Choice>
                <mc:Fallback>
                  <p:oleObj r:id="rId17" imgW="2641600" imgH="698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736"/>
                          <a:ext cx="2526" cy="6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63" name="Object 22"/>
            <p:cNvGraphicFramePr>
              <a:graphicFrameLocks noChangeAspect="1"/>
            </p:cNvGraphicFramePr>
            <p:nvPr/>
          </p:nvGraphicFramePr>
          <p:xfrm>
            <a:off x="1875" y="3420"/>
            <a:ext cx="2520" cy="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9" imgW="2705100" imgH="711200" progId="Equation.3">
                    <p:embed/>
                  </p:oleObj>
                </mc:Choice>
                <mc:Fallback>
                  <p:oleObj r:id="rId19" imgW="2705100" imgH="71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5" y="3420"/>
                          <a:ext cx="2520" cy="6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02943" y="3573016"/>
            <a:ext cx="487363" cy="487363"/>
          </a:xfrm>
          <a:prstGeom prst="rect">
            <a:avLst/>
          </a:prstGeom>
        </p:spPr>
      </p:pic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5635083" y="3573016"/>
            <a:ext cx="2954786" cy="2884042"/>
            <a:chOff x="3168" y="1450"/>
            <a:chExt cx="2400" cy="2390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26" name="Picture 7" descr="mathieu123p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68" y="1450"/>
              <a:ext cx="2400" cy="23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3334" y="3475"/>
              <a:ext cx="861" cy="0"/>
            </a:xfrm>
            <a:prstGeom prst="line">
              <a:avLst/>
            </a:prstGeom>
            <a:grpFill/>
            <a:ln w="28575">
              <a:solidFill>
                <a:srgbClr val="0000FF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4386" y="3563"/>
              <a:ext cx="861" cy="0"/>
            </a:xfrm>
            <a:prstGeom prst="line">
              <a:avLst/>
            </a:prstGeom>
            <a:grpFill/>
            <a:ln w="28575">
              <a:solidFill>
                <a:srgbClr val="0000FF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4649" y="3352"/>
              <a:ext cx="236" cy="2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fr-FR" sz="16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</a:t>
              </a:r>
              <a:r>
                <a:rPr kumimoji="1" lang="fr-FR" sz="1600" b="1" baseline="-250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n</a:t>
              </a:r>
              <a:endParaRPr kumimoji="1" lang="fr-FR" sz="1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3742" y="3249"/>
              <a:ext cx="236" cy="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fr-FR" sz="16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</a:t>
              </a:r>
              <a:r>
                <a:rPr kumimoji="1" lang="fr-FR" sz="1600" b="1" baseline="-250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</a:t>
              </a:r>
              <a:endParaRPr kumimoji="1" lang="fr-FR" sz="1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88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Courant de  porteurs minoritaires dans les régions neutres</a:t>
            </a:r>
          </a:p>
        </p:txBody>
      </p:sp>
      <p:sp>
        <p:nvSpPr>
          <p:cNvPr id="17408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933450"/>
          </a:xfrm>
        </p:spPr>
        <p:txBody>
          <a:bodyPr/>
          <a:lstStyle/>
          <a:p>
            <a:pPr eaLnBrk="1" hangingPunct="1"/>
            <a:r>
              <a:rPr lang="fr-FR" sz="2100" dirty="0"/>
              <a:t>La distribution connue, on peut facilement calculer le courant qui est un </a:t>
            </a:r>
            <a:r>
              <a:rPr lang="fr-FR" sz="2100" dirty="0">
                <a:solidFill>
                  <a:srgbClr val="FF3300"/>
                </a:solidFill>
              </a:rPr>
              <a:t>courant de diffusion</a:t>
            </a:r>
            <a:r>
              <a:rPr lang="fr-FR" sz="2100" dirty="0"/>
              <a:t>:</a:t>
            </a:r>
          </a:p>
        </p:txBody>
      </p:sp>
      <p:sp>
        <p:nvSpPr>
          <p:cNvPr id="1740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D9BCFD-A979-460B-A8B3-7818F554ED46}" type="slidenum">
              <a:rPr lang="fr-FR" altLang="en-US"/>
              <a:pPr/>
              <a:t>19</a:t>
            </a:fld>
            <a:endParaRPr lang="fr-FR" altLang="en-US"/>
          </a:p>
        </p:txBody>
      </p:sp>
      <p:sp>
        <p:nvSpPr>
          <p:cNvPr id="174089" name="Rectangle 4"/>
          <p:cNvSpPr>
            <a:spLocks noChangeArrowheads="1"/>
          </p:cNvSpPr>
          <p:nvPr/>
        </p:nvSpPr>
        <p:spPr bwMode="auto">
          <a:xfrm>
            <a:off x="392430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408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520267"/>
              </p:ext>
            </p:extLst>
          </p:nvPr>
        </p:nvGraphicFramePr>
        <p:xfrm>
          <a:off x="1785938" y="2781300"/>
          <a:ext cx="2598737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3760" imgH="393480" progId="Equation.DSMT4">
                  <p:embed/>
                </p:oleObj>
              </mc:Choice>
              <mc:Fallback>
                <p:oleObj name="Equation" r:id="rId5" imgW="1193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2781300"/>
                        <a:ext cx="2598737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8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105893"/>
              </p:ext>
            </p:extLst>
          </p:nvPr>
        </p:nvGraphicFramePr>
        <p:xfrm>
          <a:off x="5421313" y="2781300"/>
          <a:ext cx="21494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91880" imgH="393480" progId="Equation.DSMT4">
                  <p:embed/>
                </p:oleObj>
              </mc:Choice>
              <mc:Fallback>
                <p:oleObj name="Equation" r:id="rId7" imgW="1091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313" y="2781300"/>
                        <a:ext cx="2149475" cy="76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0" name="Rectangle 7"/>
          <p:cNvSpPr>
            <a:spLocks noChangeArrowheads="1"/>
          </p:cNvSpPr>
          <p:nvPr/>
        </p:nvSpPr>
        <p:spPr bwMode="auto">
          <a:xfrm>
            <a:off x="990600" y="3733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Hypothèse : </a:t>
            </a:r>
            <a:r>
              <a:rPr lang="fr-FR" sz="2400" dirty="0">
                <a:solidFill>
                  <a:srgbClr val="FF3300"/>
                </a:solidFill>
                <a:latin typeface="Calibri" panose="020F0502020204030204" pitchFamily="34" charset="0"/>
              </a:rPr>
              <a:t>pas de Phénomènes de G-R dans la ZCE</a:t>
            </a:r>
          </a:p>
        </p:txBody>
      </p:sp>
      <p:graphicFrame>
        <p:nvGraphicFramePr>
          <p:cNvPr id="17408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545559"/>
              </p:ext>
            </p:extLst>
          </p:nvPr>
        </p:nvGraphicFramePr>
        <p:xfrm>
          <a:off x="2239963" y="4406900"/>
          <a:ext cx="50720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77960" imgH="241200" progId="Equation.DSMT4">
                  <p:embed/>
                </p:oleObj>
              </mc:Choice>
              <mc:Fallback>
                <p:oleObj name="Equation" r:id="rId9" imgW="25779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63" y="4406900"/>
                        <a:ext cx="507206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1" name="Rectangle 9"/>
          <p:cNvSpPr>
            <a:spLocks noChangeArrowheads="1"/>
          </p:cNvSpPr>
          <p:nvPr/>
        </p:nvSpPr>
        <p:spPr bwMode="auto">
          <a:xfrm>
            <a:off x="1033463" y="5029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On obtient la formule classique</a:t>
            </a:r>
            <a:r>
              <a:rPr lang="fr-FR" sz="2400" dirty="0">
                <a:solidFill>
                  <a:srgbClr val="292934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7408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866394"/>
              </p:ext>
            </p:extLst>
          </p:nvPr>
        </p:nvGraphicFramePr>
        <p:xfrm>
          <a:off x="1692275" y="5462588"/>
          <a:ext cx="58261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39800" imgH="253800" progId="Equation.DSMT4">
                  <p:embed/>
                </p:oleObj>
              </mc:Choice>
              <mc:Fallback>
                <p:oleObj name="Equation" r:id="rId11" imgW="2539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462588"/>
                        <a:ext cx="5826125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47" name="Text Box 11"/>
          <p:cNvSpPr txBox="1">
            <a:spLocks noChangeArrowheads="1"/>
          </p:cNvSpPr>
          <p:nvPr/>
        </p:nvSpPr>
        <p:spPr bwMode="auto">
          <a:xfrm>
            <a:off x="2794000" y="6096000"/>
            <a:ext cx="414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J</a:t>
            </a:r>
            <a:r>
              <a:rPr kumimoji="1" lang="fr-FR" i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  </a:t>
            </a:r>
            <a:r>
              <a:rPr kumimoji="1" lang="fr-FR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 le courant de saturation de la diode,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ou courant inverse théorique</a:t>
            </a: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64100" y="2276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Homojonction PN</a:t>
            </a:r>
          </a:p>
        </p:txBody>
      </p:sp>
      <p:sp>
        <p:nvSpPr>
          <p:cNvPr id="33178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Composant à réponse non linéaire</a:t>
            </a:r>
          </a:p>
          <a:p>
            <a:pPr eaLnBrk="1" hangingPunct="1"/>
            <a:r>
              <a:rPr lang="fr-FR"/>
              <a:t>Dispositifs redresseur ou « rectifier devices »</a:t>
            </a:r>
          </a:p>
          <a:p>
            <a:pPr eaLnBrk="1" hangingPunct="1"/>
            <a:r>
              <a:rPr lang="fr-FR"/>
              <a:t>2 types pour arriver au « même » résultat:</a:t>
            </a:r>
          </a:p>
          <a:p>
            <a:pPr lvl="1" eaLnBrk="1" hangingPunct="1"/>
            <a:r>
              <a:rPr lang="fr-FR"/>
              <a:t>Jonction PN (notre propos)</a:t>
            </a:r>
          </a:p>
          <a:p>
            <a:pPr lvl="1" eaLnBrk="1" hangingPunct="1"/>
            <a:r>
              <a:rPr lang="fr-FR"/>
              <a:t>Jonction à contact Schottky (chapitre suivant)</a:t>
            </a:r>
          </a:p>
        </p:txBody>
      </p:sp>
      <p:sp>
        <p:nvSpPr>
          <p:cNvPr id="3317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5FC5D9-CB9C-4111-8C63-00B8BA55D175}" type="slidenum">
              <a:rPr lang="fr-FR" altLang="en-US"/>
              <a:pPr/>
              <a:t>2</a:t>
            </a:fld>
            <a:endParaRPr lang="fr-FR" altLang="en-US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6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Courant de  porteurs minoritaires dans les régions neutres</a:t>
            </a:r>
          </a:p>
        </p:txBody>
      </p:sp>
      <p:sp>
        <p:nvSpPr>
          <p:cNvPr id="1751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35287"/>
            <a:ext cx="4033838" cy="4878089"/>
          </a:xfrm>
        </p:spPr>
        <p:txBody>
          <a:bodyPr>
            <a:normAutofit/>
          </a:bodyPr>
          <a:lstStyle/>
          <a:p>
            <a:pPr eaLnBrk="1" hangingPunct="1"/>
            <a:r>
              <a:rPr lang="fr-FR" sz="2600" dirty="0">
                <a:latin typeface="Calibri" panose="020F0502020204030204" pitchFamily="34" charset="0"/>
              </a:rPr>
              <a:t>Régions courtes</a:t>
            </a:r>
          </a:p>
          <a:p>
            <a:pPr eaLnBrk="1" hangingPunct="1"/>
            <a:endParaRPr lang="fr-FR" sz="2600" dirty="0">
              <a:latin typeface="Calibri" panose="020F0502020204030204" pitchFamily="34" charset="0"/>
            </a:endParaRPr>
          </a:p>
          <a:p>
            <a:pPr eaLnBrk="1" hangingPunct="1"/>
            <a:endParaRPr lang="fr-FR" sz="2600" dirty="0">
              <a:latin typeface="Calibri" panose="020F0502020204030204" pitchFamily="34" charset="0"/>
            </a:endParaRPr>
          </a:p>
          <a:p>
            <a:r>
              <a:rPr lang="fr-FR" sz="2800" dirty="0">
                <a:latin typeface="Calibri" panose="020F0502020204030204" pitchFamily="34" charset="0"/>
              </a:rPr>
              <a:t>Régions longues</a:t>
            </a:r>
          </a:p>
          <a:p>
            <a:endParaRPr lang="fr-FR" sz="2800" dirty="0">
              <a:latin typeface="Calibri" panose="020F0502020204030204" pitchFamily="34" charset="0"/>
            </a:endParaRPr>
          </a:p>
          <a:p>
            <a:endParaRPr lang="fr-FR" sz="2800" dirty="0">
              <a:latin typeface="Calibri" panose="020F0502020204030204" pitchFamily="34" charset="0"/>
            </a:endParaRPr>
          </a:p>
          <a:p>
            <a:r>
              <a:rPr lang="fr-FR" sz="2800" dirty="0">
                <a:latin typeface="Calibri" panose="020F0502020204030204" pitchFamily="34" charset="0"/>
              </a:rPr>
              <a:t>Régions </a:t>
            </a:r>
            <a:r>
              <a:rPr lang="fr-FR" sz="2800" dirty="0" err="1">
                <a:latin typeface="Calibri" panose="020F0502020204030204" pitchFamily="34" charset="0"/>
              </a:rPr>
              <a:t>qcq</a:t>
            </a:r>
            <a:endParaRPr lang="fr-FR" sz="2800" dirty="0">
              <a:latin typeface="Calibri" panose="020F0502020204030204" pitchFamily="34" charset="0"/>
            </a:endParaRPr>
          </a:p>
          <a:p>
            <a:endParaRPr lang="fr-FR" sz="2800" dirty="0">
              <a:latin typeface="Times New Roman" pitchFamily="18" charset="0"/>
            </a:endParaRPr>
          </a:p>
          <a:p>
            <a:pPr eaLnBrk="1" hangingPunct="1"/>
            <a:endParaRPr lang="fr-FR" sz="2600" dirty="0"/>
          </a:p>
        </p:txBody>
      </p:sp>
      <p:sp>
        <p:nvSpPr>
          <p:cNvPr id="17510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73E023-9C60-4C30-B896-459F5A64AB74}" type="slidenum">
              <a:rPr lang="fr-FR" altLang="en-US"/>
              <a:pPr/>
              <a:t>20</a:t>
            </a:fld>
            <a:endParaRPr lang="fr-FR" altLang="en-US"/>
          </a:p>
        </p:txBody>
      </p:sp>
      <p:grpSp>
        <p:nvGrpSpPr>
          <p:cNvPr id="175112" name="Group 4"/>
          <p:cNvGrpSpPr>
            <a:grpSpLocks/>
          </p:cNvGrpSpPr>
          <p:nvPr/>
        </p:nvGrpSpPr>
        <p:grpSpPr bwMode="auto">
          <a:xfrm>
            <a:off x="5076825" y="2205038"/>
            <a:ext cx="3810000" cy="3419475"/>
            <a:chOff x="3264" y="1440"/>
            <a:chExt cx="2400" cy="2154"/>
          </a:xfrm>
        </p:grpSpPr>
        <p:pic>
          <p:nvPicPr>
            <p:cNvPr id="175120" name="Picture 5" descr="mathieu124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1440"/>
              <a:ext cx="2400" cy="2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121" name="Text Box 6"/>
            <p:cNvSpPr txBox="1">
              <a:spLocks noChangeArrowheads="1"/>
            </p:cNvSpPr>
            <p:nvPr/>
          </p:nvSpPr>
          <p:spPr bwMode="auto">
            <a:xfrm>
              <a:off x="4080" y="3270"/>
              <a:ext cx="72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1400">
                  <a:solidFill>
                    <a:srgbClr val="292934"/>
                  </a:solidFill>
                  <a:latin typeface="Times New Roman" pitchFamily="18" charset="0"/>
                </a:rPr>
                <a:t>-W</a:t>
              </a:r>
              <a:r>
                <a:rPr kumimoji="1" lang="fr-FR" sz="1400" baseline="-25000">
                  <a:solidFill>
                    <a:srgbClr val="292934"/>
                  </a:solidFill>
                  <a:latin typeface="Times New Roman" pitchFamily="18" charset="0"/>
                </a:rPr>
                <a:t>P </a:t>
              </a:r>
              <a:r>
                <a:rPr kumimoji="1" lang="fr-FR" sz="1400">
                  <a:solidFill>
                    <a:srgbClr val="292934"/>
                  </a:solidFill>
                  <a:latin typeface="Times New Roman" pitchFamily="18" charset="0"/>
                </a:rPr>
                <a:t>  0  W</a:t>
              </a:r>
              <a:r>
                <a:rPr kumimoji="1" lang="fr-FR" sz="1400" baseline="-25000">
                  <a:solidFill>
                    <a:srgbClr val="292934"/>
                  </a:solidFill>
                  <a:latin typeface="Times New Roman" pitchFamily="18" charset="0"/>
                </a:rPr>
                <a:t>N</a:t>
              </a:r>
              <a:endParaRPr kumimoji="1" lang="fr-FR" sz="14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</p:grpSp>
      <p:sp>
        <p:nvSpPr>
          <p:cNvPr id="175113" name="Rectangle 7"/>
          <p:cNvSpPr>
            <a:spLocks noChangeArrowheads="1"/>
          </p:cNvSpPr>
          <p:nvPr/>
        </p:nvSpPr>
        <p:spPr bwMode="auto">
          <a:xfrm>
            <a:off x="388620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510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178239"/>
              </p:ext>
            </p:extLst>
          </p:nvPr>
        </p:nvGraphicFramePr>
        <p:xfrm>
          <a:off x="1691680" y="2420938"/>
          <a:ext cx="27432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371600" imgH="469900" progId="Equation.3">
                  <p:embed/>
                </p:oleObj>
              </mc:Choice>
              <mc:Fallback>
                <p:oleObj r:id="rId6" imgW="1371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2420938"/>
                        <a:ext cx="2743200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14" name="Rectangle 9"/>
          <p:cNvSpPr>
            <a:spLocks noChangeArrowheads="1"/>
          </p:cNvSpPr>
          <p:nvPr/>
        </p:nvSpPr>
        <p:spPr bwMode="auto">
          <a:xfrm>
            <a:off x="990600" y="3581400"/>
            <a:ext cx="3810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</a:pPr>
            <a:endParaRPr lang="fr-FR" sz="2800" dirty="0">
              <a:solidFill>
                <a:srgbClr val="292934"/>
              </a:solidFill>
              <a:latin typeface="Times New Roman" pitchFamily="18" charset="0"/>
            </a:endParaRPr>
          </a:p>
        </p:txBody>
      </p:sp>
      <p:sp>
        <p:nvSpPr>
          <p:cNvPr id="175115" name="Rectangle 10"/>
          <p:cNvSpPr>
            <a:spLocks noChangeArrowheads="1"/>
          </p:cNvSpPr>
          <p:nvPr/>
        </p:nvSpPr>
        <p:spPr bwMode="auto">
          <a:xfrm>
            <a:off x="38862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51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681518"/>
              </p:ext>
            </p:extLst>
          </p:nvPr>
        </p:nvGraphicFramePr>
        <p:xfrm>
          <a:off x="1619672" y="3914775"/>
          <a:ext cx="2895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371600" imgH="457200" progId="Equation.3">
                  <p:embed/>
                </p:oleObj>
              </mc:Choice>
              <mc:Fallback>
                <p:oleObj r:id="rId8" imgW="1371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3914775"/>
                        <a:ext cx="28956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914400" y="4845050"/>
            <a:ext cx="3810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endParaRPr lang="fr-FR" sz="2800" dirty="0">
              <a:solidFill>
                <a:srgbClr val="292934"/>
              </a:solidFill>
              <a:latin typeface="Times New Roman" pitchFamily="18" charset="0"/>
            </a:endParaRP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3509963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510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305825"/>
              </p:ext>
            </p:extLst>
          </p:nvPr>
        </p:nvGraphicFramePr>
        <p:xfrm>
          <a:off x="1259632" y="5380038"/>
          <a:ext cx="41243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2120900" imgH="673100" progId="Equation.3">
                  <p:embed/>
                </p:oleObj>
              </mc:Choice>
              <mc:Fallback>
                <p:oleObj r:id="rId10" imgW="21209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380038"/>
                        <a:ext cx="4124325" cy="131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5580063" y="2420938"/>
            <a:ext cx="2973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a: région qcq, b: longue, c:courte, 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5724525" y="5589588"/>
            <a:ext cx="2840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Courant de porteurs minoritaires</a:t>
            </a: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692696"/>
            <a:ext cx="6840760" cy="9985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fr-FR" sz="2600" dirty="0"/>
              <a:t>Génération –recombinaison dans la ZCE</a:t>
            </a:r>
          </a:p>
        </p:txBody>
      </p:sp>
      <p:sp>
        <p:nvSpPr>
          <p:cNvPr id="34201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663AAE-1822-4A88-8ACA-67FB7BB53B85}" type="slidenum">
              <a:rPr lang="fr-FR" altLang="en-US"/>
              <a:pPr/>
              <a:t>21</a:t>
            </a:fld>
            <a:endParaRPr lang="fr-FR" altLang="en-US"/>
          </a:p>
        </p:txBody>
      </p:sp>
      <p:pic>
        <p:nvPicPr>
          <p:cNvPr id="3420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2565400"/>
            <a:ext cx="3898900" cy="32829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420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2578100"/>
            <a:ext cx="4092575" cy="32829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42022" name="Text Box 5"/>
          <p:cNvSpPr txBox="1">
            <a:spLocks noChangeArrowheads="1"/>
          </p:cNvSpPr>
          <p:nvPr/>
        </p:nvSpPr>
        <p:spPr bwMode="auto">
          <a:xfrm>
            <a:off x="755650" y="5949950"/>
            <a:ext cx="2938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Génération en inverse</a:t>
            </a:r>
          </a:p>
        </p:txBody>
      </p:sp>
      <p:sp>
        <p:nvSpPr>
          <p:cNvPr id="342023" name="Text Box 6"/>
          <p:cNvSpPr txBox="1">
            <a:spLocks noChangeArrowheads="1"/>
          </p:cNvSpPr>
          <p:nvPr/>
        </p:nvSpPr>
        <p:spPr bwMode="auto">
          <a:xfrm>
            <a:off x="5219700" y="5876925"/>
            <a:ext cx="3266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Recombinaison en direct</a:t>
            </a: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1149" y="1772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6889750" cy="1143000"/>
          </a:xfrm>
        </p:spPr>
        <p:txBody>
          <a:bodyPr/>
          <a:lstStyle/>
          <a:p>
            <a:pPr algn="ctr" eaLnBrk="1" hangingPunct="1"/>
            <a:r>
              <a:rPr lang="fr-FR" sz="2600"/>
              <a:t>La diode réelle : Phénomènes de génération-recombinaison dans la ZCE</a:t>
            </a:r>
          </a:p>
        </p:txBody>
      </p:sp>
      <p:sp>
        <p:nvSpPr>
          <p:cNvPr id="17613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772400" cy="1295400"/>
          </a:xfrm>
        </p:spPr>
        <p:txBody>
          <a:bodyPr/>
          <a:lstStyle/>
          <a:p>
            <a:pPr eaLnBrk="1" hangingPunct="1"/>
            <a:r>
              <a:rPr lang="fr-FR" sz="2100" dirty="0"/>
              <a:t>On affine le modèle </a:t>
            </a:r>
            <a:r>
              <a:rPr lang="fr-FR" sz="2100" dirty="0">
                <a:sym typeface="Wingdings" pitchFamily="2" charset="2"/>
              </a:rPr>
              <a:t>on tient compte de la G-R dans la ZCE</a:t>
            </a:r>
          </a:p>
          <a:p>
            <a:pPr eaLnBrk="1" hangingPunct="1"/>
            <a:r>
              <a:rPr lang="fr-FR" sz="2100" dirty="0">
                <a:sym typeface="Wingdings" pitchFamily="2" charset="2"/>
              </a:rPr>
              <a:t>Mécanisme connu (</a:t>
            </a:r>
            <a:r>
              <a:rPr lang="fr-FR" sz="2100" dirty="0" err="1">
                <a:sym typeface="Wingdings" pitchFamily="2" charset="2"/>
              </a:rPr>
              <a:t>Shockley</a:t>
            </a:r>
            <a:r>
              <a:rPr lang="fr-FR" sz="2100" dirty="0">
                <a:sym typeface="Wingdings" pitchFamily="2" charset="2"/>
              </a:rPr>
              <a:t>-Read)</a:t>
            </a:r>
            <a:endParaRPr lang="fr-FR" sz="2100" dirty="0"/>
          </a:p>
        </p:txBody>
      </p:sp>
      <p:sp>
        <p:nvSpPr>
          <p:cNvPr id="17613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8DD69A-60D1-438D-B7FD-E312EF7ED04D}" type="slidenum">
              <a:rPr lang="fr-FR" altLang="en-US"/>
              <a:pPr/>
              <a:t>22</a:t>
            </a:fld>
            <a:endParaRPr lang="fr-FR" altLang="en-US"/>
          </a:p>
        </p:txBody>
      </p:sp>
      <p:sp>
        <p:nvSpPr>
          <p:cNvPr id="176137" name="Rectangle 4"/>
          <p:cNvSpPr>
            <a:spLocks noChangeArrowheads="1"/>
          </p:cNvSpPr>
          <p:nvPr/>
        </p:nvSpPr>
        <p:spPr bwMode="auto">
          <a:xfrm>
            <a:off x="40243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6130" name="Object 5"/>
          <p:cNvGraphicFramePr>
            <a:graphicFrameLocks noChangeAspect="1"/>
          </p:cNvGraphicFramePr>
          <p:nvPr/>
        </p:nvGraphicFramePr>
        <p:xfrm>
          <a:off x="3203575" y="2924175"/>
          <a:ext cx="210502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092200" imgH="457200" progId="Equation.3">
                  <p:embed/>
                </p:oleObj>
              </mc:Choice>
              <mc:Fallback>
                <p:oleObj r:id="rId5" imgW="1092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924175"/>
                        <a:ext cx="2105025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8" name="Rectangle 6"/>
          <p:cNvSpPr>
            <a:spLocks noChangeArrowheads="1"/>
          </p:cNvSpPr>
          <p:nvPr/>
        </p:nvSpPr>
        <p:spPr bwMode="auto">
          <a:xfrm>
            <a:off x="609600" y="41148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>
                <a:solidFill>
                  <a:srgbClr val="292934"/>
                </a:solidFill>
                <a:latin typeface="Times New Roman" pitchFamily="18" charset="0"/>
              </a:rPr>
              <a:t>On sait également que                                                      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>
                <a:solidFill>
                  <a:srgbClr val="292934"/>
                </a:solidFill>
                <a:latin typeface="Times New Roman" pitchFamily="18" charset="0"/>
              </a:rPr>
              <a:t>Si on suppose </a:t>
            </a:r>
            <a:r>
              <a:rPr lang="fr-FR" sz="2400" i="1">
                <a:solidFill>
                  <a:srgbClr val="292934"/>
                </a:solidFill>
                <a:latin typeface="Times New Roman" pitchFamily="18" charset="0"/>
              </a:rPr>
              <a:t>np </a:t>
            </a:r>
            <a:r>
              <a:rPr lang="fr-FR" sz="2400">
                <a:solidFill>
                  <a:srgbClr val="292934"/>
                </a:solidFill>
                <a:latin typeface="Times New Roman" pitchFamily="18" charset="0"/>
              </a:rPr>
              <a:t>constant dans la ZCE et &gt;&gt;      (en polarisation directe) , le taux </a:t>
            </a:r>
            <a:r>
              <a:rPr lang="fr-FR" sz="2400" i="1">
                <a:solidFill>
                  <a:srgbClr val="292934"/>
                </a:solidFill>
                <a:latin typeface="Times New Roman" pitchFamily="18" charset="0"/>
              </a:rPr>
              <a:t>r</a:t>
            </a:r>
            <a:r>
              <a:rPr lang="fr-FR" sz="2400" i="1" baseline="-25000">
                <a:solidFill>
                  <a:srgbClr val="292934"/>
                </a:solidFill>
                <a:latin typeface="Times New Roman" pitchFamily="18" charset="0"/>
              </a:rPr>
              <a:t> </a:t>
            </a:r>
            <a:r>
              <a:rPr lang="fr-FR" sz="2400">
                <a:solidFill>
                  <a:srgbClr val="292934"/>
                </a:solidFill>
                <a:latin typeface="Times New Roman" pitchFamily="18" charset="0"/>
              </a:rPr>
              <a:t>est max pour</a:t>
            </a:r>
            <a:r>
              <a:rPr lang="fr-FR" sz="2400" i="1">
                <a:solidFill>
                  <a:srgbClr val="292934"/>
                </a:solidFill>
                <a:latin typeface="Times New Roman" pitchFamily="18" charset="0"/>
              </a:rPr>
              <a:t> n=p, </a:t>
            </a:r>
            <a:r>
              <a:rPr lang="fr-FR" sz="2400">
                <a:solidFill>
                  <a:srgbClr val="292934"/>
                </a:solidFill>
                <a:latin typeface="Times New Roman" pitchFamily="18" charset="0"/>
              </a:rPr>
              <a:t>soit encore</a:t>
            </a:r>
          </a:p>
        </p:txBody>
      </p:sp>
      <p:sp>
        <p:nvSpPr>
          <p:cNvPr id="176139" name="Rectangle 7"/>
          <p:cNvSpPr>
            <a:spLocks noChangeArrowheads="1"/>
          </p:cNvSpPr>
          <p:nvPr/>
        </p:nvSpPr>
        <p:spPr bwMode="auto">
          <a:xfrm>
            <a:off x="32051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6131" name="Object 8"/>
          <p:cNvGraphicFramePr>
            <a:graphicFrameLocks noChangeAspect="1"/>
          </p:cNvGraphicFramePr>
          <p:nvPr/>
        </p:nvGraphicFramePr>
        <p:xfrm>
          <a:off x="4057650" y="4033838"/>
          <a:ext cx="47339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730500" imgH="393700" progId="Equation.3">
                  <p:embed/>
                </p:oleObj>
              </mc:Choice>
              <mc:Fallback>
                <p:oleObj r:id="rId7" imgW="2730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4033838"/>
                        <a:ext cx="4733925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40" name="Rectangle 9"/>
          <p:cNvSpPr>
            <a:spLocks noChangeArrowheads="1"/>
          </p:cNvSpPr>
          <p:nvPr/>
        </p:nvSpPr>
        <p:spPr bwMode="auto">
          <a:xfrm>
            <a:off x="448151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6132" name="Object 10"/>
          <p:cNvGraphicFramePr>
            <a:graphicFrameLocks noChangeAspect="1"/>
          </p:cNvGraphicFramePr>
          <p:nvPr/>
        </p:nvGraphicFramePr>
        <p:xfrm>
          <a:off x="6650038" y="4510088"/>
          <a:ext cx="3968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77646" imgH="241091" progId="Equation.3">
                  <p:embed/>
                </p:oleObj>
              </mc:Choice>
              <mc:Fallback>
                <p:oleObj r:id="rId9" imgW="177646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038" y="4510088"/>
                        <a:ext cx="396875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41" name="Rectangle 11"/>
          <p:cNvSpPr>
            <a:spLocks noChangeArrowheads="1"/>
          </p:cNvSpPr>
          <p:nvPr/>
        </p:nvSpPr>
        <p:spPr bwMode="auto">
          <a:xfrm>
            <a:off x="3948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6133" name="Object 12"/>
          <p:cNvGraphicFramePr>
            <a:graphicFrameLocks noChangeAspect="1"/>
          </p:cNvGraphicFramePr>
          <p:nvPr/>
        </p:nvGraphicFramePr>
        <p:xfrm>
          <a:off x="3568700" y="5586413"/>
          <a:ext cx="2435225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57120" imgH="431640" progId="Equation.3">
                  <p:embed/>
                </p:oleObj>
              </mc:Choice>
              <mc:Fallback>
                <p:oleObj name="Equation" r:id="rId11" imgW="12571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700" y="5586413"/>
                        <a:ext cx="2435225" cy="833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28184" y="3066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5881687" cy="1143000"/>
          </a:xfrm>
        </p:spPr>
        <p:txBody>
          <a:bodyPr/>
          <a:lstStyle/>
          <a:p>
            <a:pPr algn="ctr" eaLnBrk="1" hangingPunct="1"/>
            <a:r>
              <a:rPr lang="fr-FR" sz="2600" dirty="0"/>
              <a:t>La diode réelle : Phénomènes de génération-recombinaison dans la ZCE</a:t>
            </a:r>
          </a:p>
        </p:txBody>
      </p:sp>
      <p:sp>
        <p:nvSpPr>
          <p:cNvPr id="177160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772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600" dirty="0"/>
              <a:t>Le courant de génération recombinaison dans la ZCE s’écrit alors:</a:t>
            </a:r>
            <a:endParaRPr lang="fr-FR" sz="2600" dirty="0">
              <a:sym typeface="Wingdings" pitchFamily="2" charset="2"/>
            </a:endParaRPr>
          </a:p>
        </p:txBody>
      </p:sp>
      <p:sp>
        <p:nvSpPr>
          <p:cNvPr id="1771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5D8B44-E887-4075-8FA3-698CD11F4DAA}" type="slidenum">
              <a:rPr lang="fr-FR" altLang="en-US"/>
              <a:pPr/>
              <a:t>23</a:t>
            </a:fld>
            <a:endParaRPr lang="fr-FR" altLang="en-US"/>
          </a:p>
        </p:txBody>
      </p:sp>
      <p:sp>
        <p:nvSpPr>
          <p:cNvPr id="177161" name="Rectangle 4"/>
          <p:cNvSpPr>
            <a:spLocks noChangeArrowheads="1"/>
          </p:cNvSpPr>
          <p:nvPr/>
        </p:nvSpPr>
        <p:spPr bwMode="auto">
          <a:xfrm>
            <a:off x="40243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2" name="Rectangle 5"/>
          <p:cNvSpPr>
            <a:spLocks noChangeArrowheads="1"/>
          </p:cNvSpPr>
          <p:nvPr/>
        </p:nvSpPr>
        <p:spPr bwMode="auto">
          <a:xfrm>
            <a:off x="32051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3" name="Rectangle 6"/>
          <p:cNvSpPr>
            <a:spLocks noChangeArrowheads="1"/>
          </p:cNvSpPr>
          <p:nvPr/>
        </p:nvSpPr>
        <p:spPr bwMode="auto">
          <a:xfrm>
            <a:off x="448151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4" name="Rectangle 7"/>
          <p:cNvSpPr>
            <a:spLocks noChangeArrowheads="1"/>
          </p:cNvSpPr>
          <p:nvPr/>
        </p:nvSpPr>
        <p:spPr bwMode="auto">
          <a:xfrm>
            <a:off x="3948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5" name="Rectangle 8"/>
          <p:cNvSpPr>
            <a:spLocks noChangeArrowheads="1"/>
          </p:cNvSpPr>
          <p:nvPr/>
        </p:nvSpPr>
        <p:spPr bwMode="auto">
          <a:xfrm>
            <a:off x="4100513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715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569552"/>
              </p:ext>
            </p:extLst>
          </p:nvPr>
        </p:nvGraphicFramePr>
        <p:xfrm>
          <a:off x="744538" y="4797425"/>
          <a:ext cx="737870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46240" imgH="495000" progId="Equation.DSMT4">
                  <p:embed/>
                </p:oleObj>
              </mc:Choice>
              <mc:Fallback>
                <p:oleObj name="Equation" r:id="rId5" imgW="294624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8" y="4797425"/>
                        <a:ext cx="7378700" cy="1223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67" name="Rectangle 11"/>
          <p:cNvSpPr>
            <a:spLocks noChangeArrowheads="1"/>
          </p:cNvSpPr>
          <p:nvPr/>
        </p:nvSpPr>
        <p:spPr bwMode="auto">
          <a:xfrm>
            <a:off x="427196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8" name="Rectangle 13"/>
          <p:cNvSpPr>
            <a:spLocks noChangeArrowheads="1"/>
          </p:cNvSpPr>
          <p:nvPr/>
        </p:nvSpPr>
        <p:spPr bwMode="auto">
          <a:xfrm>
            <a:off x="41719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715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268984"/>
              </p:ext>
            </p:extLst>
          </p:nvPr>
        </p:nvGraphicFramePr>
        <p:xfrm>
          <a:off x="539418" y="3252788"/>
          <a:ext cx="7884190" cy="102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3213000" imgH="419040" progId="Equation.3">
                  <p:embed/>
                </p:oleObj>
              </mc:Choice>
              <mc:Fallback>
                <p:oleObj name="Équation" r:id="rId7" imgW="3213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18" y="3252788"/>
                        <a:ext cx="7884190" cy="1027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e 28"/>
          <p:cNvGrpSpPr/>
          <p:nvPr/>
        </p:nvGrpSpPr>
        <p:grpSpPr>
          <a:xfrm>
            <a:off x="539552" y="3499904"/>
            <a:ext cx="504056" cy="420032"/>
            <a:chOff x="7598296" y="696608"/>
            <a:chExt cx="783704" cy="724272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7738120" y="696608"/>
              <a:ext cx="504056" cy="7242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7598296" y="764704"/>
              <a:ext cx="783704" cy="5844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2729222" y="3668322"/>
            <a:ext cx="504056" cy="420032"/>
            <a:chOff x="7598296" y="696608"/>
            <a:chExt cx="783704" cy="724272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7738120" y="696608"/>
              <a:ext cx="504056" cy="72427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V="1">
              <a:off x="7598296" y="764704"/>
              <a:ext cx="783704" cy="5844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28015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5881687" cy="1143000"/>
          </a:xfrm>
        </p:spPr>
        <p:txBody>
          <a:bodyPr/>
          <a:lstStyle/>
          <a:p>
            <a:pPr algn="ctr" eaLnBrk="1" hangingPunct="1"/>
            <a:r>
              <a:rPr lang="fr-FR" sz="2600" dirty="0"/>
              <a:t>La diode réelle : Phénomènes de génération-recombinaison dans la ZCE</a:t>
            </a:r>
          </a:p>
        </p:txBody>
      </p:sp>
      <p:sp>
        <p:nvSpPr>
          <p:cNvPr id="1771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5D8B44-E887-4075-8FA3-698CD11F4DAA}" type="slidenum">
              <a:rPr lang="fr-FR" altLang="en-US"/>
              <a:pPr/>
              <a:t>24</a:t>
            </a:fld>
            <a:endParaRPr lang="fr-FR" altLang="en-US"/>
          </a:p>
        </p:txBody>
      </p:sp>
      <p:sp>
        <p:nvSpPr>
          <p:cNvPr id="177161" name="Rectangle 4"/>
          <p:cNvSpPr>
            <a:spLocks noChangeArrowheads="1"/>
          </p:cNvSpPr>
          <p:nvPr/>
        </p:nvSpPr>
        <p:spPr bwMode="auto">
          <a:xfrm>
            <a:off x="40243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2" name="Rectangle 5"/>
          <p:cNvSpPr>
            <a:spLocks noChangeArrowheads="1"/>
          </p:cNvSpPr>
          <p:nvPr/>
        </p:nvSpPr>
        <p:spPr bwMode="auto">
          <a:xfrm>
            <a:off x="32051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3" name="Rectangle 6"/>
          <p:cNvSpPr>
            <a:spLocks noChangeArrowheads="1"/>
          </p:cNvSpPr>
          <p:nvPr/>
        </p:nvSpPr>
        <p:spPr bwMode="auto">
          <a:xfrm>
            <a:off x="448151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4" name="Rectangle 7"/>
          <p:cNvSpPr>
            <a:spLocks noChangeArrowheads="1"/>
          </p:cNvSpPr>
          <p:nvPr/>
        </p:nvSpPr>
        <p:spPr bwMode="auto">
          <a:xfrm>
            <a:off x="3948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5" name="Rectangle 8"/>
          <p:cNvSpPr>
            <a:spLocks noChangeArrowheads="1"/>
          </p:cNvSpPr>
          <p:nvPr/>
        </p:nvSpPr>
        <p:spPr bwMode="auto">
          <a:xfrm>
            <a:off x="4100513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7166" name="Rectangle 10"/>
          <p:cNvSpPr>
            <a:spLocks noChangeArrowheads="1"/>
          </p:cNvSpPr>
          <p:nvPr/>
        </p:nvSpPr>
        <p:spPr bwMode="auto">
          <a:xfrm>
            <a:off x="271431" y="1556792"/>
            <a:ext cx="750573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 dirty="0">
                <a:solidFill>
                  <a:srgbClr val="292934"/>
                </a:solidFill>
                <a:latin typeface="Calibri" panose="020F0502020204030204" pitchFamily="34" charset="0"/>
              </a:rPr>
              <a:t>En polarisation inverse (              ), le taux est négatif (                  ) et devient un taux net de génération</a:t>
            </a:r>
            <a:endParaRPr lang="fr-FR" sz="2800" dirty="0">
              <a:solidFill>
                <a:srgbClr val="292934"/>
              </a:solidFill>
              <a:latin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77167" name="Rectangle 11"/>
          <p:cNvSpPr>
            <a:spLocks noChangeArrowheads="1"/>
          </p:cNvSpPr>
          <p:nvPr/>
        </p:nvSpPr>
        <p:spPr bwMode="auto">
          <a:xfrm>
            <a:off x="427196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715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939635"/>
              </p:ext>
            </p:extLst>
          </p:nvPr>
        </p:nvGraphicFramePr>
        <p:xfrm>
          <a:off x="4227719" y="1527296"/>
          <a:ext cx="12287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96900" imgH="241300" progId="Equation.3">
                  <p:embed/>
                </p:oleObj>
              </mc:Choice>
              <mc:Fallback>
                <p:oleObj r:id="rId5" imgW="596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7719" y="1527296"/>
                        <a:ext cx="1228725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68" name="Rectangle 13"/>
          <p:cNvSpPr>
            <a:spLocks noChangeArrowheads="1"/>
          </p:cNvSpPr>
          <p:nvPr/>
        </p:nvSpPr>
        <p:spPr bwMode="auto">
          <a:xfrm>
            <a:off x="41719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715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872494"/>
              </p:ext>
            </p:extLst>
          </p:nvPr>
        </p:nvGraphicFramePr>
        <p:xfrm>
          <a:off x="1979712" y="1772816"/>
          <a:ext cx="155257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799753" imgH="406224" progId="Equation.3">
                  <p:embed/>
                </p:oleObj>
              </mc:Choice>
              <mc:Fallback>
                <p:oleObj r:id="rId7" imgW="799753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772816"/>
                        <a:ext cx="1552575" cy="793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69" name="Rectangle 15"/>
          <p:cNvSpPr>
            <a:spLocks noChangeArrowheads="1"/>
          </p:cNvSpPr>
          <p:nvPr/>
        </p:nvSpPr>
        <p:spPr bwMode="auto">
          <a:xfrm>
            <a:off x="304784" y="3933056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800" dirty="0">
                <a:solidFill>
                  <a:srgbClr val="292934"/>
                </a:solidFill>
                <a:latin typeface="Calibri" panose="020F0502020204030204" pitchFamily="34" charset="0"/>
              </a:rPr>
              <a:t>En polarisation directe , le taux est </a:t>
            </a:r>
            <a:r>
              <a:rPr lang="fr-FR" sz="2800" i="1" dirty="0" err="1">
                <a:solidFill>
                  <a:srgbClr val="292934"/>
                </a:solidFill>
                <a:latin typeface="Calibri" panose="020F0502020204030204" pitchFamily="34" charset="0"/>
              </a:rPr>
              <a:t>r</a:t>
            </a:r>
            <a:r>
              <a:rPr lang="fr-FR" sz="2800" i="1" baseline="-25000" dirty="0" err="1">
                <a:solidFill>
                  <a:srgbClr val="292934"/>
                </a:solidFill>
                <a:latin typeface="Calibri" panose="020F0502020204030204" pitchFamily="34" charset="0"/>
              </a:rPr>
              <a:t>max</a:t>
            </a:r>
            <a:r>
              <a:rPr lang="fr-FR" sz="2800" i="1" dirty="0">
                <a:solidFill>
                  <a:srgbClr val="292934"/>
                </a:solidFill>
                <a:latin typeface="Calibri" panose="020F0502020204030204" pitchFamily="34" charset="0"/>
              </a:rPr>
              <a:t>=</a:t>
            </a:r>
            <a:r>
              <a:rPr lang="fr-FR" sz="2800" i="1" dirty="0" err="1">
                <a:solidFill>
                  <a:srgbClr val="292934"/>
                </a:solidFill>
                <a:latin typeface="Calibri" panose="020F0502020204030204" pitchFamily="34" charset="0"/>
              </a:rPr>
              <a:t>cte</a:t>
            </a:r>
            <a:r>
              <a:rPr lang="fr-FR" sz="2800" i="1" dirty="0">
                <a:solidFill>
                  <a:srgbClr val="292934"/>
                </a:solidFill>
                <a:latin typeface="Calibri" panose="020F0502020204030204" pitchFamily="34" charset="0"/>
              </a:rPr>
              <a:t> </a:t>
            </a:r>
            <a:r>
              <a:rPr lang="fr-FR" sz="2800" dirty="0">
                <a:solidFill>
                  <a:srgbClr val="292934"/>
                </a:solidFill>
                <a:latin typeface="Calibri" panose="020F0502020204030204" pitchFamily="34" charset="0"/>
              </a:rPr>
              <a:t>et le courant est un courant de recombinaisons.</a:t>
            </a:r>
            <a:endParaRPr lang="fr-FR" sz="2800" i="1" baseline="-25000" dirty="0">
              <a:solidFill>
                <a:srgbClr val="292934"/>
              </a:solidFill>
              <a:latin typeface="Calibri" panose="020F0502020204030204" pitchFamily="34" charset="0"/>
              <a:sym typeface="Wingdings" pitchFamily="2" charset="2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527419"/>
              </p:ext>
            </p:extLst>
          </p:nvPr>
        </p:nvGraphicFramePr>
        <p:xfrm>
          <a:off x="1412082" y="2713832"/>
          <a:ext cx="6138862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50880" imgH="482400" progId="Equation.DSMT4">
                  <p:embed/>
                </p:oleObj>
              </mc:Choice>
              <mc:Fallback>
                <p:oleObj name="Equation" r:id="rId9" imgW="2450880" imgH="482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082" y="2713832"/>
                        <a:ext cx="6138862" cy="119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835469"/>
              </p:ext>
            </p:extLst>
          </p:nvPr>
        </p:nvGraphicFramePr>
        <p:xfrm>
          <a:off x="3301206" y="4683795"/>
          <a:ext cx="2360613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18960" imgH="431640" progId="Equation.DSMT4">
                  <p:embed/>
                </p:oleObj>
              </mc:Choice>
              <mc:Fallback>
                <p:oleObj name="Equation" r:id="rId11" imgW="1218960" imgH="4316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1206" y="4683795"/>
                        <a:ext cx="2360613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671858"/>
              </p:ext>
            </p:extLst>
          </p:nvPr>
        </p:nvGraphicFramePr>
        <p:xfrm>
          <a:off x="1053213" y="5731187"/>
          <a:ext cx="7388226" cy="1048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085920" imgH="444240" progId="Equation.DSMT4">
                  <p:embed/>
                </p:oleObj>
              </mc:Choice>
              <mc:Fallback>
                <p:oleObj name="Equation" r:id="rId13" imgW="3085920" imgH="444240" progId="Equation.DSMT4">
                  <p:embed/>
                  <p:pic>
                    <p:nvPicPr>
                      <p:cNvPr id="0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3213" y="5731187"/>
                        <a:ext cx="7388226" cy="1048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33502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3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6673850" cy="1143000"/>
          </a:xfrm>
        </p:spPr>
        <p:txBody>
          <a:bodyPr/>
          <a:lstStyle/>
          <a:p>
            <a:pPr algn="ctr" eaLnBrk="1" hangingPunct="1"/>
            <a:r>
              <a:rPr lang="fr-FR" sz="2600"/>
              <a:t>La diode réelle : Phénomènes de génération-recombinaison dans la ZCE</a:t>
            </a:r>
          </a:p>
        </p:txBody>
      </p:sp>
      <p:sp>
        <p:nvSpPr>
          <p:cNvPr id="178184" name="Rectangle 3"/>
          <p:cNvSpPr>
            <a:spLocks noGrp="1" noChangeArrowheads="1"/>
          </p:cNvSpPr>
          <p:nvPr>
            <p:ph idx="1"/>
          </p:nvPr>
        </p:nvSpPr>
        <p:spPr>
          <a:xfrm>
            <a:off x="642624" y="1875579"/>
            <a:ext cx="7772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600"/>
              <a:t>Le courant de génération recombinaison dans la ZCE s’écrit alors:</a:t>
            </a:r>
            <a:endParaRPr lang="fr-FR" sz="2600">
              <a:sym typeface="Wingdings" pitchFamily="2" charset="2"/>
            </a:endParaRPr>
          </a:p>
        </p:txBody>
      </p:sp>
      <p:sp>
        <p:nvSpPr>
          <p:cNvPr id="1781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B74119-C8B0-4D19-819A-55FC4BB6914D}" type="slidenum">
              <a:rPr lang="fr-FR" altLang="en-US"/>
              <a:pPr/>
              <a:t>25</a:t>
            </a:fld>
            <a:endParaRPr lang="fr-FR" altLang="en-US"/>
          </a:p>
        </p:txBody>
      </p:sp>
      <p:sp>
        <p:nvSpPr>
          <p:cNvPr id="178185" name="Rectangle 4"/>
          <p:cNvSpPr>
            <a:spLocks noChangeArrowheads="1"/>
          </p:cNvSpPr>
          <p:nvPr/>
        </p:nvSpPr>
        <p:spPr bwMode="auto">
          <a:xfrm>
            <a:off x="40243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8186" name="Rectangle 5"/>
          <p:cNvSpPr>
            <a:spLocks noChangeArrowheads="1"/>
          </p:cNvSpPr>
          <p:nvPr/>
        </p:nvSpPr>
        <p:spPr bwMode="auto">
          <a:xfrm>
            <a:off x="32051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8187" name="Rectangle 6"/>
          <p:cNvSpPr>
            <a:spLocks noChangeArrowheads="1"/>
          </p:cNvSpPr>
          <p:nvPr/>
        </p:nvSpPr>
        <p:spPr bwMode="auto">
          <a:xfrm>
            <a:off x="448151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8188" name="Rectangle 7"/>
          <p:cNvSpPr>
            <a:spLocks noChangeArrowheads="1"/>
          </p:cNvSpPr>
          <p:nvPr/>
        </p:nvSpPr>
        <p:spPr bwMode="auto">
          <a:xfrm>
            <a:off x="394811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8189" name="Rectangle 8"/>
          <p:cNvSpPr>
            <a:spLocks noChangeArrowheads="1"/>
          </p:cNvSpPr>
          <p:nvPr/>
        </p:nvSpPr>
        <p:spPr bwMode="auto">
          <a:xfrm>
            <a:off x="4100513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8190" name="Rectangle 9"/>
          <p:cNvSpPr>
            <a:spLocks noChangeArrowheads="1"/>
          </p:cNvSpPr>
          <p:nvPr/>
        </p:nvSpPr>
        <p:spPr bwMode="auto">
          <a:xfrm>
            <a:off x="4271963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8191" name="Rectangle 10"/>
          <p:cNvSpPr>
            <a:spLocks noChangeArrowheads="1"/>
          </p:cNvSpPr>
          <p:nvPr/>
        </p:nvSpPr>
        <p:spPr bwMode="auto">
          <a:xfrm>
            <a:off x="41719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8192" name="Rectangle 11"/>
          <p:cNvSpPr>
            <a:spLocks noChangeArrowheads="1"/>
          </p:cNvSpPr>
          <p:nvPr/>
        </p:nvSpPr>
        <p:spPr bwMode="auto">
          <a:xfrm>
            <a:off x="609600" y="3886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 dirty="0">
                <a:solidFill>
                  <a:srgbClr val="292934"/>
                </a:solidFill>
              </a:rPr>
              <a:t>Le courant global en intégrant cet effet s’écrit:</a:t>
            </a:r>
            <a:endParaRPr lang="fr-FR" sz="2400" i="1" baseline="-25000" dirty="0">
              <a:solidFill>
                <a:srgbClr val="292934"/>
              </a:solidFill>
              <a:sym typeface="Wingdings" pitchFamily="2" charset="2"/>
            </a:endParaRPr>
          </a:p>
        </p:txBody>
      </p:sp>
      <p:sp>
        <p:nvSpPr>
          <p:cNvPr id="178193" name="Rectangle 12"/>
          <p:cNvSpPr>
            <a:spLocks noChangeArrowheads="1"/>
          </p:cNvSpPr>
          <p:nvPr/>
        </p:nvSpPr>
        <p:spPr bwMode="auto">
          <a:xfrm>
            <a:off x="3767138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817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217692"/>
              </p:ext>
            </p:extLst>
          </p:nvPr>
        </p:nvGraphicFramePr>
        <p:xfrm>
          <a:off x="1089025" y="2876550"/>
          <a:ext cx="322103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11280" imgH="431640" progId="Equation.DSMT4">
                  <p:embed/>
                </p:oleObj>
              </mc:Choice>
              <mc:Fallback>
                <p:oleObj name="Equation" r:id="rId5" imgW="15112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2876550"/>
                        <a:ext cx="3221038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7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989883"/>
              </p:ext>
            </p:extLst>
          </p:nvPr>
        </p:nvGraphicFramePr>
        <p:xfrm>
          <a:off x="1659418" y="4418013"/>
          <a:ext cx="573881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55800" imgH="431640" progId="Equation.DSMT4">
                  <p:embed/>
                </p:oleObj>
              </mc:Choice>
              <mc:Fallback>
                <p:oleObj name="Equation" r:id="rId7" imgW="2755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418" y="4418013"/>
                        <a:ext cx="5738812" cy="89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4" name="Rectangle 15"/>
          <p:cNvSpPr>
            <a:spLocks noChangeArrowheads="1"/>
          </p:cNvSpPr>
          <p:nvPr/>
        </p:nvSpPr>
        <p:spPr bwMode="auto">
          <a:xfrm>
            <a:off x="417195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818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287573"/>
              </p:ext>
            </p:extLst>
          </p:nvPr>
        </p:nvGraphicFramePr>
        <p:xfrm>
          <a:off x="5357813" y="2847975"/>
          <a:ext cx="1973262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2520" imgH="393480" progId="Equation.DSMT4">
                  <p:embed/>
                </p:oleObj>
              </mc:Choice>
              <mc:Fallback>
                <p:oleObj name="Equation" r:id="rId9" imgW="812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2847975"/>
                        <a:ext cx="1973262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5" name="Rectangle 17"/>
          <p:cNvSpPr>
            <a:spLocks noChangeArrowheads="1"/>
          </p:cNvSpPr>
          <p:nvPr/>
        </p:nvSpPr>
        <p:spPr bwMode="auto">
          <a:xfrm>
            <a:off x="533400" y="5334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400" dirty="0">
                <a:solidFill>
                  <a:srgbClr val="292934"/>
                </a:solidFill>
              </a:rPr>
              <a:t>Facteur d’idéalité:</a:t>
            </a:r>
            <a:endParaRPr lang="fr-FR" sz="2400" i="1" baseline="-25000" dirty="0">
              <a:solidFill>
                <a:srgbClr val="292934"/>
              </a:solidFill>
              <a:sym typeface="Wingdings" pitchFamily="2" charset="2"/>
            </a:endParaRPr>
          </a:p>
        </p:txBody>
      </p:sp>
      <p:sp>
        <p:nvSpPr>
          <p:cNvPr id="178196" name="Rectangle 18"/>
          <p:cNvSpPr>
            <a:spLocks noChangeArrowheads="1"/>
          </p:cNvSpPr>
          <p:nvPr/>
        </p:nvSpPr>
        <p:spPr bwMode="auto">
          <a:xfrm>
            <a:off x="37719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818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176234"/>
              </p:ext>
            </p:extLst>
          </p:nvPr>
        </p:nvGraphicFramePr>
        <p:xfrm>
          <a:off x="4114800" y="5664200"/>
          <a:ext cx="3048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3880" imgH="431640" progId="Equation.DSMT4">
                  <p:embed/>
                </p:oleObj>
              </mc:Choice>
              <mc:Fallback>
                <p:oleObj name="Equation" r:id="rId11" imgW="15238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664200"/>
                        <a:ext cx="30480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7" name="Oval 20"/>
          <p:cNvSpPr>
            <a:spLocks noChangeArrowheads="1"/>
          </p:cNvSpPr>
          <p:nvPr/>
        </p:nvSpPr>
        <p:spPr bwMode="auto">
          <a:xfrm>
            <a:off x="5833460" y="6172200"/>
            <a:ext cx="228600" cy="304800"/>
          </a:xfrm>
          <a:prstGeom prst="ellipse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8198" name="Freeform 21"/>
          <p:cNvSpPr>
            <a:spLocks/>
          </p:cNvSpPr>
          <p:nvPr/>
        </p:nvSpPr>
        <p:spPr bwMode="auto">
          <a:xfrm>
            <a:off x="2006600" y="5867400"/>
            <a:ext cx="3789536" cy="838200"/>
          </a:xfrm>
          <a:custGeom>
            <a:avLst/>
            <a:gdLst>
              <a:gd name="T0" fmla="*/ 2528 w 2528"/>
              <a:gd name="T1" fmla="*/ 288 h 528"/>
              <a:gd name="T2" fmla="*/ 1520 w 2528"/>
              <a:gd name="T3" fmla="*/ 528 h 528"/>
              <a:gd name="T4" fmla="*/ 224 w 2528"/>
              <a:gd name="T5" fmla="*/ 288 h 528"/>
              <a:gd name="T6" fmla="*/ 176 w 2528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2528"/>
              <a:gd name="T13" fmla="*/ 0 h 528"/>
              <a:gd name="T14" fmla="*/ 2528 w 2528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28" h="528">
                <a:moveTo>
                  <a:pt x="2528" y="288"/>
                </a:moveTo>
                <a:cubicBezTo>
                  <a:pt x="2216" y="408"/>
                  <a:pt x="1904" y="528"/>
                  <a:pt x="1520" y="528"/>
                </a:cubicBezTo>
                <a:cubicBezTo>
                  <a:pt x="1136" y="528"/>
                  <a:pt x="448" y="376"/>
                  <a:pt x="224" y="288"/>
                </a:cubicBezTo>
                <a:cubicBezTo>
                  <a:pt x="0" y="200"/>
                  <a:pt x="88" y="100"/>
                  <a:pt x="17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84597" y="26447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3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76672"/>
            <a:ext cx="80772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sz="2600" dirty="0"/>
              <a:t>Diode en polarisation inverse / claquage de la jonction</a:t>
            </a:r>
          </a:p>
        </p:txBody>
      </p:sp>
      <p:sp>
        <p:nvSpPr>
          <p:cNvPr id="179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99715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200" dirty="0"/>
              <a:t>Effet thermique</a:t>
            </a:r>
          </a:p>
          <a:p>
            <a:pPr eaLnBrk="1" hangingPunct="1">
              <a:lnSpc>
                <a:spcPct val="90000"/>
              </a:lnSpc>
            </a:pPr>
            <a:r>
              <a:rPr lang="fr-FR" sz="2200" dirty="0">
                <a:solidFill>
                  <a:srgbClr val="0000FF"/>
                </a:solidFill>
              </a:rPr>
              <a:t>Effet </a:t>
            </a:r>
            <a:r>
              <a:rPr lang="fr-FR" sz="2200" dirty="0" err="1">
                <a:solidFill>
                  <a:srgbClr val="0000FF"/>
                </a:solidFill>
              </a:rPr>
              <a:t>Zener</a:t>
            </a:r>
            <a:r>
              <a:rPr lang="fr-FR" sz="2200" dirty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Passage direct de la BV à la BC par effet tunnel (0) si champ électrique supérieur à </a:t>
            </a:r>
            <a:r>
              <a:rPr lang="fr-FR" sz="2000" i="1" dirty="0" err="1"/>
              <a:t>E</a:t>
            </a:r>
            <a:r>
              <a:rPr lang="fr-FR" sz="2000" i="1" baseline="-25000" dirty="0" err="1"/>
              <a:t>critique</a:t>
            </a:r>
            <a:endParaRPr lang="fr-FR" sz="2000" dirty="0"/>
          </a:p>
          <a:p>
            <a:pPr eaLnBrk="1" hangingPunct="1">
              <a:lnSpc>
                <a:spcPct val="90000"/>
              </a:lnSpc>
            </a:pPr>
            <a:r>
              <a:rPr lang="fr-FR" sz="2200" dirty="0">
                <a:solidFill>
                  <a:srgbClr val="FF3300"/>
                </a:solidFill>
              </a:rPr>
              <a:t>Effet Avalanche</a:t>
            </a:r>
            <a:r>
              <a:rPr lang="fr-FR" sz="2200" dirty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/>
              <a:t>Avant le « tunneling », accélération des électrons qui excitent par impact des électrons de BV vers BC (1,2,3) etc….</a:t>
            </a:r>
          </a:p>
          <a:p>
            <a:pPr eaLnBrk="1" hangingPunct="1">
              <a:lnSpc>
                <a:spcPct val="90000"/>
              </a:lnSpc>
            </a:pPr>
            <a:endParaRPr lang="fr-FR" sz="2200" dirty="0"/>
          </a:p>
          <a:p>
            <a:pPr eaLnBrk="1" hangingPunct="1">
              <a:lnSpc>
                <a:spcPct val="90000"/>
              </a:lnSpc>
            </a:pPr>
            <a:endParaRPr lang="fr-FR" sz="2200" dirty="0"/>
          </a:p>
          <a:p>
            <a:pPr eaLnBrk="1" hangingPunct="1">
              <a:lnSpc>
                <a:spcPct val="90000"/>
              </a:lnSpc>
            </a:pPr>
            <a:endParaRPr lang="fr-FR" sz="2200" dirty="0"/>
          </a:p>
          <a:p>
            <a:pPr eaLnBrk="1" hangingPunct="1">
              <a:lnSpc>
                <a:spcPct val="90000"/>
              </a:lnSpc>
            </a:pPr>
            <a:endParaRPr lang="fr-FR" sz="2200" dirty="0"/>
          </a:p>
          <a:p>
            <a:pPr eaLnBrk="1" hangingPunct="1">
              <a:lnSpc>
                <a:spcPct val="90000"/>
              </a:lnSpc>
            </a:pPr>
            <a:r>
              <a:rPr lang="fr-FR" sz="2200" dirty="0"/>
              <a:t>Perçage  ou « </a:t>
            </a:r>
            <a:r>
              <a:rPr lang="fr-FR" sz="2200" dirty="0" err="1"/>
              <a:t>punchtrough</a:t>
            </a:r>
            <a:r>
              <a:rPr lang="fr-FR" sz="2200" dirty="0"/>
              <a:t> »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200" dirty="0"/>
          </a:p>
        </p:txBody>
      </p:sp>
      <p:pic>
        <p:nvPicPr>
          <p:cNvPr id="179206" name="Picture 4" descr="mathieu212p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7071"/>
          <a:stretch/>
        </p:blipFill>
        <p:spPr>
          <a:xfrm>
            <a:off x="5210363" y="2132857"/>
            <a:ext cx="2904750" cy="2562968"/>
          </a:xfrm>
          <a:noFill/>
        </p:spPr>
      </p:pic>
      <p:sp>
        <p:nvSpPr>
          <p:cNvPr id="179203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30EC32-E0FD-4A02-ADBB-61F177BFFFEF}" type="slidenum">
              <a:rPr lang="fr-FR" altLang="en-US"/>
              <a:pPr/>
              <a:t>26</a:t>
            </a:fld>
            <a:endParaRPr lang="fr-FR" altLang="en-US"/>
          </a:p>
        </p:txBody>
      </p:sp>
      <p:sp>
        <p:nvSpPr>
          <p:cNvPr id="179207" name="Oval 5"/>
          <p:cNvSpPr>
            <a:spLocks noChangeArrowheads="1"/>
          </p:cNvSpPr>
          <p:nvPr/>
        </p:nvSpPr>
        <p:spPr bwMode="auto">
          <a:xfrm>
            <a:off x="6400800" y="2790825"/>
            <a:ext cx="1143000" cy="533400"/>
          </a:xfrm>
          <a:prstGeom prst="ellipse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9208" name="Freeform 6"/>
          <p:cNvSpPr>
            <a:spLocks/>
          </p:cNvSpPr>
          <p:nvPr/>
        </p:nvSpPr>
        <p:spPr bwMode="auto">
          <a:xfrm>
            <a:off x="4572000" y="2362200"/>
            <a:ext cx="1676400" cy="609600"/>
          </a:xfrm>
          <a:custGeom>
            <a:avLst/>
            <a:gdLst>
              <a:gd name="T0" fmla="*/ 1056 w 1056"/>
              <a:gd name="T1" fmla="*/ 144 h 384"/>
              <a:gd name="T2" fmla="*/ 528 w 1056"/>
              <a:gd name="T3" fmla="*/ 0 h 384"/>
              <a:gd name="T4" fmla="*/ 192 w 1056"/>
              <a:gd name="T5" fmla="*/ 144 h 384"/>
              <a:gd name="T6" fmla="*/ 0 w 1056"/>
              <a:gd name="T7" fmla="*/ 384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384"/>
              <a:gd name="T14" fmla="*/ 1056 w 1056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384">
                <a:moveTo>
                  <a:pt x="1056" y="144"/>
                </a:moveTo>
                <a:cubicBezTo>
                  <a:pt x="864" y="72"/>
                  <a:pt x="672" y="0"/>
                  <a:pt x="528" y="0"/>
                </a:cubicBezTo>
                <a:cubicBezTo>
                  <a:pt x="384" y="0"/>
                  <a:pt x="280" y="80"/>
                  <a:pt x="192" y="144"/>
                </a:cubicBezTo>
                <a:cubicBezTo>
                  <a:pt x="104" y="208"/>
                  <a:pt x="52" y="296"/>
                  <a:pt x="0" y="384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9209" name="Oval 7"/>
          <p:cNvSpPr>
            <a:spLocks noChangeArrowheads="1"/>
          </p:cNvSpPr>
          <p:nvPr/>
        </p:nvSpPr>
        <p:spPr bwMode="auto">
          <a:xfrm>
            <a:off x="5748338" y="2790825"/>
            <a:ext cx="914400" cy="1905000"/>
          </a:xfrm>
          <a:prstGeom prst="ellipse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9210" name="Freeform 8"/>
          <p:cNvSpPr>
            <a:spLocks/>
          </p:cNvSpPr>
          <p:nvPr/>
        </p:nvSpPr>
        <p:spPr bwMode="auto">
          <a:xfrm>
            <a:off x="4419600" y="4495800"/>
            <a:ext cx="1447800" cy="952500"/>
          </a:xfrm>
          <a:custGeom>
            <a:avLst/>
            <a:gdLst>
              <a:gd name="T0" fmla="*/ 912 w 912"/>
              <a:gd name="T1" fmla="*/ 0 h 600"/>
              <a:gd name="T2" fmla="*/ 432 w 912"/>
              <a:gd name="T3" fmla="*/ 528 h 600"/>
              <a:gd name="T4" fmla="*/ 0 w 912"/>
              <a:gd name="T5" fmla="*/ 432 h 600"/>
              <a:gd name="T6" fmla="*/ 0 60000 65536"/>
              <a:gd name="T7" fmla="*/ 0 60000 65536"/>
              <a:gd name="T8" fmla="*/ 0 60000 65536"/>
              <a:gd name="T9" fmla="*/ 0 w 912"/>
              <a:gd name="T10" fmla="*/ 0 h 600"/>
              <a:gd name="T11" fmla="*/ 912 w 912"/>
              <a:gd name="T12" fmla="*/ 600 h 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600">
                <a:moveTo>
                  <a:pt x="912" y="0"/>
                </a:moveTo>
                <a:cubicBezTo>
                  <a:pt x="748" y="228"/>
                  <a:pt x="584" y="456"/>
                  <a:pt x="432" y="528"/>
                </a:cubicBezTo>
                <a:cubicBezTo>
                  <a:pt x="280" y="600"/>
                  <a:pt x="140" y="516"/>
                  <a:pt x="0" y="432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79211" name="Rectangle 9"/>
          <p:cNvSpPr>
            <a:spLocks noChangeArrowheads="1"/>
          </p:cNvSpPr>
          <p:nvPr/>
        </p:nvSpPr>
        <p:spPr bwMode="auto">
          <a:xfrm>
            <a:off x="417195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7920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303492"/>
              </p:ext>
            </p:extLst>
          </p:nvPr>
        </p:nvGraphicFramePr>
        <p:xfrm>
          <a:off x="2555776" y="4972049"/>
          <a:ext cx="1438275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6" imgW="774360" imgH="457200" progId="Equation.3">
                  <p:embed/>
                </p:oleObj>
              </mc:Choice>
              <mc:Fallback>
                <p:oleObj name="Équation" r:id="rId6" imgW="774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972049"/>
                        <a:ext cx="1438275" cy="8461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13" name="AutoShape 12"/>
          <p:cNvSpPr>
            <a:spLocks noChangeArrowheads="1"/>
          </p:cNvSpPr>
          <p:nvPr/>
        </p:nvSpPr>
        <p:spPr bwMode="auto">
          <a:xfrm rot="18602090">
            <a:off x="1885844" y="4637085"/>
            <a:ext cx="231775" cy="803275"/>
          </a:xfrm>
          <a:prstGeom prst="upDownArrow">
            <a:avLst>
              <a:gd name="adj1" fmla="val 50000"/>
              <a:gd name="adj2" fmla="val 6931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pic>
        <p:nvPicPr>
          <p:cNvPr id="13" name="Picture 4" descr="mathieu212p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53" t="70894"/>
          <a:stretch/>
        </p:blipFill>
        <p:spPr>
          <a:xfrm>
            <a:off x="6012160" y="4495800"/>
            <a:ext cx="3692632" cy="2065698"/>
          </a:xfrm>
          <a:prstGeom prst="rect">
            <a:avLst/>
          </a:prstGeom>
          <a:noFill/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82150"/>
              </p:ext>
            </p:extLst>
          </p:nvPr>
        </p:nvGraphicFramePr>
        <p:xfrm>
          <a:off x="3106738" y="1052513"/>
          <a:ext cx="38100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760" imgH="469800" progId="Equation.DSMT4">
                  <p:embed/>
                </p:oleObj>
              </mc:Choice>
              <mc:Fallback>
                <p:oleObj name="Equation" r:id="rId8" imgW="1904760" imgH="469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6738" y="1052513"/>
                        <a:ext cx="38100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1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7543800" cy="950912"/>
          </a:xfrm>
        </p:spPr>
        <p:txBody>
          <a:bodyPr/>
          <a:lstStyle/>
          <a:p>
            <a:pPr algn="ctr" eaLnBrk="1" hangingPunct="1"/>
            <a:r>
              <a:rPr lang="fr-FR" sz="2600" dirty="0"/>
              <a:t>Jonction en régime dynamique: capacités de la jonction</a:t>
            </a:r>
          </a:p>
        </p:txBody>
      </p:sp>
      <p:sp>
        <p:nvSpPr>
          <p:cNvPr id="343044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/>
            <a:r>
              <a:rPr lang="fr-FR" dirty="0"/>
              <a:t>Capacité associée à charges</a:t>
            </a:r>
          </a:p>
          <a:p>
            <a:pPr eaLnBrk="1" hangingPunct="1"/>
            <a:r>
              <a:rPr lang="fr-FR" dirty="0"/>
              <a:t>2 types de charges dans la jonction</a:t>
            </a:r>
          </a:p>
          <a:p>
            <a:pPr lvl="1" eaLnBrk="1" hangingPunct="1"/>
            <a:r>
              <a:rPr lang="fr-FR" dirty="0"/>
              <a:t>Fixes (les  dopants ionisés) dans la ZCE</a:t>
            </a:r>
          </a:p>
          <a:p>
            <a:pPr lvl="1" eaLnBrk="1" hangingPunct="1"/>
            <a:r>
              <a:rPr lang="fr-FR" dirty="0"/>
              <a:t>Mobiles (les e</a:t>
            </a:r>
            <a:r>
              <a:rPr lang="fr-FR" baseline="30000" dirty="0"/>
              <a:t>-</a:t>
            </a:r>
            <a:r>
              <a:rPr lang="fr-FR" dirty="0"/>
              <a:t> et h</a:t>
            </a:r>
            <a:r>
              <a:rPr lang="fr-FR" baseline="30000" dirty="0"/>
              <a:t>+</a:t>
            </a:r>
            <a:r>
              <a:rPr lang="fr-FR" dirty="0"/>
              <a:t>) injectés en direct</a:t>
            </a:r>
          </a:p>
          <a:p>
            <a:pPr eaLnBrk="1" hangingPunct="1"/>
            <a:r>
              <a:rPr lang="fr-FR" dirty="0"/>
              <a:t>2 types de capacités</a:t>
            </a:r>
          </a:p>
          <a:p>
            <a:pPr lvl="1" eaLnBrk="1" hangingPunct="1"/>
            <a:r>
              <a:rPr lang="fr-FR" dirty="0"/>
              <a:t>Capacité de transition ou de la jonction</a:t>
            </a:r>
          </a:p>
          <a:p>
            <a:pPr lvl="1" eaLnBrk="1" hangingPunct="1"/>
            <a:r>
              <a:rPr lang="fr-FR" dirty="0"/>
              <a:t>Capacité de diffusion ou stockage</a:t>
            </a:r>
          </a:p>
        </p:txBody>
      </p:sp>
      <p:sp>
        <p:nvSpPr>
          <p:cNvPr id="3430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882AF3-7051-4E25-AADA-88E199E43217}" type="slidenum">
              <a:rPr lang="fr-FR" altLang="en-US"/>
              <a:pPr/>
              <a:t>27</a:t>
            </a:fld>
            <a:endParaRPr lang="fr-FR" altLang="en-US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31763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2600"/>
              <a:t>Capacité de transition ou de jonction</a:t>
            </a:r>
          </a:p>
        </p:txBody>
      </p:sp>
      <p:sp>
        <p:nvSpPr>
          <p:cNvPr id="18023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454A4C-6CC2-4D08-8C6A-277958D81732}" type="slidenum">
              <a:rPr lang="fr-FR" altLang="en-US"/>
              <a:pPr/>
              <a:t>28</a:t>
            </a:fld>
            <a:endParaRPr lang="fr-FR" altLang="en-US"/>
          </a:p>
        </p:txBody>
      </p:sp>
      <p:sp>
        <p:nvSpPr>
          <p:cNvPr id="180232" name="Text Box 3"/>
          <p:cNvSpPr txBox="1">
            <a:spLocks noChangeArrowheads="1"/>
          </p:cNvSpPr>
          <p:nvPr/>
        </p:nvSpPr>
        <p:spPr bwMode="auto">
          <a:xfrm>
            <a:off x="539552" y="1052736"/>
            <a:ext cx="812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Elle est simplement associée à la charge Q contenue dans la ZCE</a:t>
            </a:r>
          </a:p>
        </p:txBody>
      </p:sp>
      <p:sp>
        <p:nvSpPr>
          <p:cNvPr id="180233" name="Rectangle 4"/>
          <p:cNvSpPr>
            <a:spLocks noChangeArrowheads="1"/>
          </p:cNvSpPr>
          <p:nvPr/>
        </p:nvSpPr>
        <p:spPr bwMode="auto">
          <a:xfrm>
            <a:off x="424815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02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271406"/>
              </p:ext>
            </p:extLst>
          </p:nvPr>
        </p:nvGraphicFramePr>
        <p:xfrm>
          <a:off x="638175" y="2744788"/>
          <a:ext cx="1741488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672840" imgH="431640" progId="Equation.3">
                  <p:embed/>
                </p:oleObj>
              </mc:Choice>
              <mc:Fallback>
                <p:oleObj name="Équation" r:id="rId5" imgW="672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2744788"/>
                        <a:ext cx="1741488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4" name="Rectangle 6"/>
          <p:cNvSpPr>
            <a:spLocks noChangeArrowheads="1"/>
          </p:cNvSpPr>
          <p:nvPr/>
        </p:nvSpPr>
        <p:spPr bwMode="auto">
          <a:xfrm>
            <a:off x="3767138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02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132106"/>
              </p:ext>
            </p:extLst>
          </p:nvPr>
        </p:nvGraphicFramePr>
        <p:xfrm>
          <a:off x="511487" y="1700808"/>
          <a:ext cx="43434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612900" imgH="254000" progId="Equation.3">
                  <p:embed/>
                </p:oleObj>
              </mc:Choice>
              <mc:Fallback>
                <p:oleObj r:id="rId7" imgW="1612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87" y="1700808"/>
                        <a:ext cx="4343400" cy="69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5" name="Rectangle 8"/>
          <p:cNvSpPr>
            <a:spLocks noChangeArrowheads="1"/>
          </p:cNvSpPr>
          <p:nvPr/>
        </p:nvSpPr>
        <p:spPr bwMode="auto">
          <a:xfrm>
            <a:off x="3395663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022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46500"/>
              </p:ext>
            </p:extLst>
          </p:nvPr>
        </p:nvGraphicFramePr>
        <p:xfrm>
          <a:off x="930275" y="5516563"/>
          <a:ext cx="4789488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19240" imgH="482400" progId="Equation.DSMT4">
                  <p:embed/>
                </p:oleObj>
              </mc:Choice>
              <mc:Fallback>
                <p:oleObj name="Equation" r:id="rId9" imgW="20192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275" y="5516563"/>
                        <a:ext cx="4789488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6" name="Text Box 10"/>
          <p:cNvSpPr txBox="1">
            <a:spLocks noChangeArrowheads="1"/>
          </p:cNvSpPr>
          <p:nvPr/>
        </p:nvSpPr>
        <p:spPr bwMode="auto">
          <a:xfrm>
            <a:off x="539552" y="5157192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Soit:</a:t>
            </a:r>
          </a:p>
        </p:txBody>
      </p:sp>
      <p:graphicFrame>
        <p:nvGraphicFramePr>
          <p:cNvPr id="18022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150139"/>
              </p:ext>
            </p:extLst>
          </p:nvPr>
        </p:nvGraphicFramePr>
        <p:xfrm>
          <a:off x="539552" y="3975239"/>
          <a:ext cx="525462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755800" imgH="482400" progId="Equation.3">
                  <p:embed/>
                </p:oleObj>
              </mc:Choice>
              <mc:Fallback>
                <p:oleObj name="Equation" r:id="rId11" imgW="2755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975239"/>
                        <a:ext cx="5254625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5" descr="fig 7.09.jpg                                                   00009501Macintosh HD                   B95C7B7B: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31658"/>
            <a:ext cx="3205810" cy="333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6898982" y="5016560"/>
            <a:ext cx="2069384" cy="1796816"/>
            <a:chOff x="6898982" y="4953844"/>
            <a:chExt cx="2069384" cy="1796816"/>
          </a:xfrm>
        </p:grpSpPr>
        <p:grpSp>
          <p:nvGrpSpPr>
            <p:cNvPr id="7" name="Groupe 6"/>
            <p:cNvGrpSpPr/>
            <p:nvPr/>
          </p:nvGrpSpPr>
          <p:grpSpPr>
            <a:xfrm>
              <a:off x="6898982" y="4953844"/>
              <a:ext cx="2069384" cy="1335531"/>
              <a:chOff x="6898982" y="4953844"/>
              <a:chExt cx="2069384" cy="1335531"/>
            </a:xfrm>
          </p:grpSpPr>
          <p:pic>
            <p:nvPicPr>
              <p:cNvPr id="16407" name="Picture 23" descr="http://electroacoustique.univ-lemans.fr/cours/Grain3.3/res/image_01_1.png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51" t="26375" r="3460" b="8242"/>
              <a:stretch/>
            </p:blipFill>
            <p:spPr bwMode="auto">
              <a:xfrm rot="5400000">
                <a:off x="7265908" y="4586918"/>
                <a:ext cx="1335531" cy="206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7597496" y="5014917"/>
                <a:ext cx="3866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e</a:t>
                </a:r>
              </a:p>
            </p:txBody>
          </p:sp>
          <p:cxnSp>
            <p:nvCxnSpPr>
              <p:cNvPr id="5" name="Connecteur droit avec flèche 4"/>
              <p:cNvCxnSpPr/>
              <p:nvPr/>
            </p:nvCxnSpPr>
            <p:spPr>
              <a:xfrm>
                <a:off x="7596336" y="6268728"/>
                <a:ext cx="386644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ZoneTexte 5"/>
            <p:cNvSpPr txBox="1"/>
            <p:nvPr/>
          </p:nvSpPr>
          <p:spPr>
            <a:xfrm>
              <a:off x="7524328" y="6381328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</a:t>
              </a:r>
              <a:r>
                <a:rPr lang="en-US" baseline="-25000" dirty="0"/>
                <a:t>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697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2600" dirty="0"/>
              <a:t>Capacité de diffusion ou de stockage</a:t>
            </a:r>
          </a:p>
        </p:txBody>
      </p:sp>
      <p:sp>
        <p:nvSpPr>
          <p:cNvPr id="1812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719263"/>
            <a:ext cx="4033838" cy="2730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600" dirty="0"/>
              <a:t>Traduit le retard entre la tension et le courant</a:t>
            </a:r>
          </a:p>
          <a:p>
            <a:pPr eaLnBrk="1" hangingPunct="1">
              <a:lnSpc>
                <a:spcPct val="90000"/>
              </a:lnSpc>
            </a:pPr>
            <a:r>
              <a:rPr lang="fr-FR" sz="2600" dirty="0"/>
              <a:t>Associée aux charges injectées dans les régions neutres: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6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600" i="1" baseline="-25000" dirty="0"/>
          </a:p>
        </p:txBody>
      </p:sp>
      <p:sp>
        <p:nvSpPr>
          <p:cNvPr id="181254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3A1222-9A9D-4BC7-AF01-36EDFDFBCF15}" type="slidenum">
              <a:rPr lang="fr-FR" altLang="en-US"/>
              <a:pPr/>
              <a:t>29</a:t>
            </a:fld>
            <a:endParaRPr lang="fr-FR" altLang="en-US"/>
          </a:p>
        </p:txBody>
      </p:sp>
      <p:graphicFrame>
        <p:nvGraphicFramePr>
          <p:cNvPr id="1812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143615"/>
              </p:ext>
            </p:extLst>
          </p:nvPr>
        </p:nvGraphicFramePr>
        <p:xfrm>
          <a:off x="323528" y="5120803"/>
          <a:ext cx="21780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1041120" imgH="241200" progId="Equation.3">
                  <p:embed/>
                </p:oleObj>
              </mc:Choice>
              <mc:Fallback>
                <p:oleObj name="Équation" r:id="rId5" imgW="1041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120803"/>
                        <a:ext cx="217805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7" name="Rectangle 6"/>
          <p:cNvSpPr>
            <a:spLocks noChangeArrowheads="1"/>
          </p:cNvSpPr>
          <p:nvPr/>
        </p:nvSpPr>
        <p:spPr bwMode="auto">
          <a:xfrm>
            <a:off x="3719513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125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468185"/>
              </p:ext>
            </p:extLst>
          </p:nvPr>
        </p:nvGraphicFramePr>
        <p:xfrm>
          <a:off x="5156200" y="3736975"/>
          <a:ext cx="35274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87240" imgH="355320" progId="Equation.DSMT4">
                  <p:embed/>
                </p:oleObj>
              </mc:Choice>
              <mc:Fallback>
                <p:oleObj name="Equation" r:id="rId7" imgW="158724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200" y="3736975"/>
                        <a:ext cx="3527425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8" name="AutoShape 8"/>
          <p:cNvSpPr>
            <a:spLocks/>
          </p:cNvSpPr>
          <p:nvPr/>
        </p:nvSpPr>
        <p:spPr bwMode="auto">
          <a:xfrm rot="16217039">
            <a:off x="7507287" y="3852173"/>
            <a:ext cx="225425" cy="1371600"/>
          </a:xfrm>
          <a:prstGeom prst="leftBrace">
            <a:avLst>
              <a:gd name="adj1" fmla="val 50704"/>
              <a:gd name="adj2" fmla="val 50000"/>
            </a:avLst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1259" name="Text Box 9"/>
          <p:cNvSpPr txBox="1">
            <a:spLocks noChangeArrowheads="1"/>
          </p:cNvSpPr>
          <p:nvPr/>
        </p:nvSpPr>
        <p:spPr bwMode="auto">
          <a:xfrm>
            <a:off x="6048613" y="4726885"/>
            <a:ext cx="307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fr-FR" dirty="0">
                <a:solidFill>
                  <a:srgbClr val="FF3300"/>
                </a:solidFill>
                <a:latin typeface="Calibri" panose="020F0502020204030204" pitchFamily="34" charset="0"/>
              </a:rPr>
              <a:t>Densité de trous excédentaires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fr-FR" dirty="0">
                <a:solidFill>
                  <a:srgbClr val="FF3300"/>
                </a:solidFill>
                <a:latin typeface="Calibri" panose="020F0502020204030204" pitchFamily="34" charset="0"/>
              </a:rPr>
              <a:t> dans la région neutre N</a:t>
            </a:r>
          </a:p>
        </p:txBody>
      </p:sp>
      <p:sp>
        <p:nvSpPr>
          <p:cNvPr id="181260" name="Rectangle 10"/>
          <p:cNvSpPr>
            <a:spLocks noChangeArrowheads="1"/>
          </p:cNvSpPr>
          <p:nvPr/>
        </p:nvSpPr>
        <p:spPr bwMode="auto">
          <a:xfrm>
            <a:off x="3214688" y="2986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125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614341"/>
              </p:ext>
            </p:extLst>
          </p:nvPr>
        </p:nvGraphicFramePr>
        <p:xfrm>
          <a:off x="3448050" y="5089525"/>
          <a:ext cx="5322888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52400" imgH="838080" progId="Equation.DSMT4">
                  <p:embed/>
                </p:oleObj>
              </mc:Choice>
              <mc:Fallback>
                <p:oleObj name="Equation" r:id="rId9" imgW="255240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050" y="5089525"/>
                        <a:ext cx="5322888" cy="174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95936" y="703980"/>
            <a:ext cx="5157274" cy="3082904"/>
          </a:xfrm>
          <a:prstGeom prst="rect">
            <a:avLst/>
          </a:prstGeom>
          <a:noFill/>
        </p:spPr>
      </p:pic>
      <p:sp>
        <p:nvSpPr>
          <p:cNvPr id="2" name="Flèche courbée vers le haut 1"/>
          <p:cNvSpPr/>
          <p:nvPr/>
        </p:nvSpPr>
        <p:spPr>
          <a:xfrm rot="7038804">
            <a:off x="2853624" y="4354776"/>
            <a:ext cx="1932512" cy="7128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2934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30964" y="3599438"/>
            <a:ext cx="52770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292934"/>
                </a:solidFill>
                <a:latin typeface="Calibri" panose="020F0502020204030204" pitchFamily="34" charset="0"/>
              </a:rPr>
              <a:t>X=</a:t>
            </a:r>
            <a:r>
              <a:rPr lang="en-US" sz="1100" dirty="0" err="1">
                <a:solidFill>
                  <a:srgbClr val="292934"/>
                </a:solidFill>
                <a:latin typeface="Calibri" panose="020F0502020204030204" pitchFamily="34" charset="0"/>
              </a:rPr>
              <a:t>Wn</a:t>
            </a:r>
            <a:endParaRPr lang="en-US" sz="1100" dirty="0">
              <a:solidFill>
                <a:srgbClr val="292934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799976" y="1093516"/>
            <a:ext cx="7360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P’</a:t>
            </a:r>
            <a:r>
              <a:rPr lang="en-US" sz="1200" i="1" baseline="-25000" dirty="0" err="1"/>
              <a:t>n</a:t>
            </a:r>
            <a:r>
              <a:rPr lang="en-US" sz="1200" baseline="-25000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Wn</a:t>
            </a:r>
            <a:r>
              <a:rPr lang="en-US" sz="1200" dirty="0"/>
              <a:t>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969984" y="1772816"/>
            <a:ext cx="77617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i="1" dirty="0" err="1"/>
              <a:t>P’</a:t>
            </a:r>
            <a:r>
              <a:rPr lang="en-US" sz="1100" i="1" baseline="-25000" dirty="0" err="1"/>
              <a:t>n</a:t>
            </a:r>
            <a:r>
              <a:rPr lang="en-US" sz="1100" baseline="-25000" dirty="0"/>
              <a:t> </a:t>
            </a:r>
            <a:r>
              <a:rPr lang="en-US" sz="1100" dirty="0"/>
              <a:t>(</a:t>
            </a:r>
            <a:r>
              <a:rPr lang="en-US" sz="1100" dirty="0" err="1"/>
              <a:t>Wn</a:t>
            </a:r>
            <a:r>
              <a:rPr lang="en-US" sz="1100" dirty="0"/>
              <a:t>)=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684408" y="1107416"/>
            <a:ext cx="7360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P’</a:t>
            </a:r>
            <a:r>
              <a:rPr lang="en-US" sz="1200" i="1" baseline="-25000" dirty="0" err="1"/>
              <a:t>n</a:t>
            </a:r>
            <a:r>
              <a:rPr lang="en-US" sz="1200" baseline="-25000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Wn</a:t>
            </a:r>
            <a:r>
              <a:rPr lang="en-US" sz="1200" dirty="0"/>
              <a:t>)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392763"/>
              </p:ext>
            </p:extLst>
          </p:nvPr>
        </p:nvGraphicFramePr>
        <p:xfrm>
          <a:off x="701675" y="890588"/>
          <a:ext cx="23907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3000" imgH="228600" progId="Equation.DSMT4">
                  <p:embed/>
                </p:oleObj>
              </mc:Choice>
              <mc:Fallback>
                <p:oleObj name="Equation" r:id="rId12" imgW="11430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890588"/>
                        <a:ext cx="239077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7624" y="4050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7345363" cy="71913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r-FR" sz="2600"/>
              <a:t>Mécanisme de formation de la jonction PN</a:t>
            </a:r>
          </a:p>
        </p:txBody>
      </p:sp>
      <p:sp>
        <p:nvSpPr>
          <p:cNvPr id="33280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1D4E44-3226-4B1C-8C0D-BBD10BE48B91}" type="slidenum">
              <a:rPr lang="fr-FR" altLang="en-US"/>
              <a:pPr/>
              <a:t>3</a:t>
            </a:fld>
            <a:endParaRPr lang="fr-FR" altLang="en-US"/>
          </a:p>
        </p:txBody>
      </p:sp>
      <p:pic>
        <p:nvPicPr>
          <p:cNvPr id="33280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4221163"/>
            <a:ext cx="32004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4221163"/>
            <a:ext cx="342582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6" name="Rectangle 5"/>
          <p:cNvSpPr>
            <a:spLocks noChangeArrowheads="1"/>
          </p:cNvSpPr>
          <p:nvPr/>
        </p:nvSpPr>
        <p:spPr bwMode="auto">
          <a:xfrm>
            <a:off x="8062913" y="1844675"/>
            <a:ext cx="1081087" cy="100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pic>
        <p:nvPicPr>
          <p:cNvPr id="3328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075" y="1700213"/>
            <a:ext cx="55340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652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Capacité de diffusion ou de stockage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7086600" cy="79375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L’expression précédente peut se mettre sous la forme:</a:t>
            </a:r>
          </a:p>
        </p:txBody>
      </p:sp>
      <p:sp>
        <p:nvSpPr>
          <p:cNvPr id="18227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0BAD30-6AD5-4045-B659-0875397AF286}" type="slidenum">
              <a:rPr lang="fr-FR" altLang="en-US"/>
              <a:pPr/>
              <a:t>30</a:t>
            </a:fld>
            <a:endParaRPr lang="fr-FR" altLang="en-US"/>
          </a:p>
        </p:txBody>
      </p:sp>
      <p:sp>
        <p:nvSpPr>
          <p:cNvPr id="182281" name="Rectangle 4"/>
          <p:cNvSpPr>
            <a:spLocks noChangeArrowheads="1"/>
          </p:cNvSpPr>
          <p:nvPr/>
        </p:nvSpPr>
        <p:spPr bwMode="auto">
          <a:xfrm>
            <a:off x="4110038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2282" name="Rectangle 5"/>
          <p:cNvSpPr>
            <a:spLocks noChangeArrowheads="1"/>
          </p:cNvSpPr>
          <p:nvPr/>
        </p:nvSpPr>
        <p:spPr bwMode="auto">
          <a:xfrm>
            <a:off x="3948113" y="2986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pSp>
        <p:nvGrpSpPr>
          <p:cNvPr id="182283" name="Group 6"/>
          <p:cNvGrpSpPr>
            <a:grpSpLocks/>
          </p:cNvGrpSpPr>
          <p:nvPr/>
        </p:nvGrpSpPr>
        <p:grpSpPr bwMode="auto">
          <a:xfrm>
            <a:off x="728663" y="2311400"/>
            <a:ext cx="7789862" cy="1766888"/>
            <a:chOff x="459" y="1456"/>
            <a:chExt cx="4907" cy="1113"/>
          </a:xfrm>
        </p:grpSpPr>
        <p:graphicFrame>
          <p:nvGraphicFramePr>
            <p:cNvPr id="182276" name="Object 7"/>
            <p:cNvGraphicFramePr>
              <a:graphicFrameLocks noChangeAspect="1"/>
            </p:cNvGraphicFramePr>
            <p:nvPr/>
          </p:nvGraphicFramePr>
          <p:xfrm>
            <a:off x="459" y="1818"/>
            <a:ext cx="1696" cy="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91880" imgH="241200" progId="Equation.3">
                    <p:embed/>
                  </p:oleObj>
                </mc:Choice>
                <mc:Fallback>
                  <p:oleObj name="Equation" r:id="rId5" imgW="10918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" y="1818"/>
                          <a:ext cx="1696" cy="3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2287" name="Text Box 8"/>
            <p:cNvSpPr txBox="1">
              <a:spLocks noChangeArrowheads="1"/>
            </p:cNvSpPr>
            <p:nvPr/>
          </p:nvSpPr>
          <p:spPr bwMode="auto">
            <a:xfrm>
              <a:off x="2739" y="1866"/>
              <a:ext cx="4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2400">
                  <a:solidFill>
                    <a:srgbClr val="292934"/>
                  </a:solidFill>
                  <a:latin typeface="Times New Roman" pitchFamily="18" charset="0"/>
                </a:rPr>
                <a:t>avec</a:t>
              </a:r>
            </a:p>
          </p:txBody>
        </p:sp>
        <p:graphicFrame>
          <p:nvGraphicFramePr>
            <p:cNvPr id="182277" name="Object 9"/>
            <p:cNvGraphicFramePr>
              <a:graphicFrameLocks noChangeAspect="1"/>
            </p:cNvGraphicFramePr>
            <p:nvPr/>
          </p:nvGraphicFramePr>
          <p:xfrm>
            <a:off x="3620" y="1456"/>
            <a:ext cx="1746" cy="1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346040" imgH="863280" progId="Equation.3">
                    <p:embed/>
                  </p:oleObj>
                </mc:Choice>
                <mc:Fallback>
                  <p:oleObj name="Equation" r:id="rId7" imgW="1346040" imgH="863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0" y="1456"/>
                          <a:ext cx="1746" cy="11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0202" name="Rectangle 10"/>
          <p:cNvSpPr>
            <a:spLocks noChangeArrowheads="1"/>
          </p:cNvSpPr>
          <p:nvPr/>
        </p:nvSpPr>
        <p:spPr bwMode="auto">
          <a:xfrm>
            <a:off x="685800" y="4006850"/>
            <a:ext cx="783431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400" u="sng" dirty="0">
                <a:solidFill>
                  <a:srgbClr val="0000FF"/>
                </a:solidFill>
                <a:latin typeface="Calibri" panose="020F0502020204030204" pitchFamily="34" charset="0"/>
              </a:rPr>
              <a:t>L’expression du temps peut être simplifiée en fonction de la « géométrie » de la diode:</a:t>
            </a: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endParaRPr lang="fr-FR" sz="2400" i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1027113" lvl="1" indent="-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400" i="1" dirty="0">
                <a:solidFill>
                  <a:srgbClr val="AD8F6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Diode courte</a:t>
            </a:r>
            <a:r>
              <a:rPr lang="fr-FR" sz="2400" dirty="0">
                <a:solidFill>
                  <a:srgbClr val="292934"/>
                </a:solidFill>
                <a:latin typeface="Times New Roman" pitchFamily="18" charset="0"/>
              </a:rPr>
              <a:t>:                             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</a:t>
            </a:r>
            <a:r>
              <a:rPr lang="fr-FR" sz="2400" dirty="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  </a:t>
            </a:r>
            <a:r>
              <a:rPr lang="fr-FR" sz="2400" dirty="0">
                <a:solidFill>
                  <a:srgbClr val="292934"/>
                </a:solidFill>
                <a:latin typeface="Calibri" panose="020F0502020204030204" pitchFamily="34" charset="0"/>
                <a:sym typeface="Wingdings" pitchFamily="2" charset="2"/>
              </a:rPr>
              <a:t>temps de transit</a:t>
            </a:r>
          </a:p>
          <a:p>
            <a:pPr marL="1027113" lvl="1" indent="-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endParaRPr lang="fr-FR" sz="2400" dirty="0">
              <a:solidFill>
                <a:srgbClr val="292934"/>
              </a:solidFill>
              <a:latin typeface="Times New Roman" pitchFamily="18" charset="0"/>
              <a:sym typeface="Wingdings" pitchFamily="2" charset="2"/>
            </a:endParaRPr>
          </a:p>
          <a:p>
            <a:pPr marL="1027113" lvl="1" indent="-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400" i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Diode longue</a:t>
            </a:r>
            <a:r>
              <a:rPr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 </a:t>
            </a:r>
            <a:r>
              <a:rPr lang="fr-FR" sz="2400" dirty="0">
                <a:solidFill>
                  <a:srgbClr val="292934"/>
                </a:solidFill>
                <a:latin typeface="Times New Roman" pitchFamily="18" charset="0"/>
              </a:rPr>
              <a:t>:                            </a:t>
            </a:r>
            <a:r>
              <a:rPr lang="fr-FR" sz="2400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</a:t>
            </a:r>
            <a:r>
              <a:rPr lang="fr-FR" sz="2400" dirty="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durée de vie</a:t>
            </a:r>
          </a:p>
        </p:txBody>
      </p:sp>
      <p:sp>
        <p:nvSpPr>
          <p:cNvPr id="182285" name="Rectangle 11"/>
          <p:cNvSpPr>
            <a:spLocks noChangeArrowheads="1"/>
          </p:cNvSpPr>
          <p:nvPr/>
        </p:nvSpPr>
        <p:spPr bwMode="auto">
          <a:xfrm>
            <a:off x="4284663" y="321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2274" name="Object 12"/>
          <p:cNvGraphicFramePr>
            <a:graphicFrameLocks noChangeAspect="1"/>
          </p:cNvGraphicFramePr>
          <p:nvPr/>
        </p:nvGraphicFramePr>
        <p:xfrm>
          <a:off x="3563938" y="4868863"/>
          <a:ext cx="21558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760" imgH="457200" progId="Equation.3">
                  <p:embed/>
                </p:oleObj>
              </mc:Choice>
              <mc:Fallback>
                <p:oleObj name="Equation" r:id="rId9" imgW="977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868863"/>
                        <a:ext cx="2155825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86" name="Rectangle 13"/>
          <p:cNvSpPr>
            <a:spLocks noChangeArrowheads="1"/>
          </p:cNvSpPr>
          <p:nvPr/>
        </p:nvSpPr>
        <p:spPr bwMode="auto">
          <a:xfrm>
            <a:off x="4510088" y="335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227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620346"/>
              </p:ext>
            </p:extLst>
          </p:nvPr>
        </p:nvGraphicFramePr>
        <p:xfrm>
          <a:off x="3728413" y="5915648"/>
          <a:ext cx="1275635" cy="590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45760" imgH="241200" progId="Equation.3">
                  <p:embed/>
                </p:oleObj>
              </mc:Choice>
              <mc:Fallback>
                <p:oleObj name="Equation" r:id="rId11" imgW="545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413" y="5915648"/>
                        <a:ext cx="1275635" cy="5902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22675" y="3357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7875"/>
          </a:xfrm>
        </p:spPr>
        <p:txBody>
          <a:bodyPr/>
          <a:lstStyle/>
          <a:p>
            <a:pPr eaLnBrk="1" hangingPunct="1"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Capacité de diffusion ou de stockage</a:t>
            </a:r>
          </a:p>
        </p:txBody>
      </p:sp>
      <p:sp>
        <p:nvSpPr>
          <p:cNvPr id="1833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1177925"/>
          </a:xfrm>
        </p:spPr>
        <p:txBody>
          <a:bodyPr/>
          <a:lstStyle/>
          <a:p>
            <a:pPr eaLnBrk="1" hangingPunct="1"/>
            <a:r>
              <a:rPr lang="fr-FR" sz="2600"/>
              <a:t>Cette étude dans la région N est valable dans la région P, et en final on obtient:</a:t>
            </a:r>
          </a:p>
        </p:txBody>
      </p:sp>
      <p:sp>
        <p:nvSpPr>
          <p:cNvPr id="18330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A061C6-FCA2-4E6E-827F-4C52FBCEBF90}" type="slidenum">
              <a:rPr lang="fr-FR" altLang="en-US"/>
              <a:pPr/>
              <a:t>31</a:t>
            </a:fld>
            <a:endParaRPr lang="fr-FR" altLang="en-US"/>
          </a:p>
        </p:txBody>
      </p:sp>
      <p:sp>
        <p:nvSpPr>
          <p:cNvPr id="183304" name="Rectangle 4"/>
          <p:cNvSpPr>
            <a:spLocks noChangeArrowheads="1"/>
          </p:cNvSpPr>
          <p:nvPr/>
        </p:nvSpPr>
        <p:spPr bwMode="auto">
          <a:xfrm>
            <a:off x="3214688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3298" name="Object 5"/>
          <p:cNvGraphicFramePr>
            <a:graphicFrameLocks noChangeAspect="1"/>
          </p:cNvGraphicFramePr>
          <p:nvPr/>
        </p:nvGraphicFramePr>
        <p:xfrm>
          <a:off x="1371600" y="3148013"/>
          <a:ext cx="64008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717800" imgH="241300" progId="Equation.3">
                  <p:embed/>
                </p:oleObj>
              </mc:Choice>
              <mc:Fallback>
                <p:oleObj r:id="rId5" imgW="2717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148013"/>
                        <a:ext cx="64008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5" name="Text Box 6"/>
          <p:cNvSpPr txBox="1">
            <a:spLocks noChangeArrowheads="1"/>
          </p:cNvSpPr>
          <p:nvPr/>
        </p:nvSpPr>
        <p:spPr bwMode="auto">
          <a:xfrm>
            <a:off x="685800" y="3886200"/>
            <a:ext cx="2144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>
                <a:solidFill>
                  <a:srgbClr val="292934"/>
                </a:solidFill>
                <a:latin typeface="Times New Roman" pitchFamily="18" charset="0"/>
              </a:rPr>
              <a:t>Soit à partir de :</a:t>
            </a:r>
          </a:p>
        </p:txBody>
      </p:sp>
      <p:sp>
        <p:nvSpPr>
          <p:cNvPr id="183306" name="Rectangle 7"/>
          <p:cNvSpPr>
            <a:spLocks noChangeArrowheads="1"/>
          </p:cNvSpPr>
          <p:nvPr/>
        </p:nvSpPr>
        <p:spPr bwMode="auto">
          <a:xfrm>
            <a:off x="4233863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3299" name="Object 8"/>
          <p:cNvGraphicFramePr>
            <a:graphicFrameLocks noChangeAspect="1"/>
          </p:cNvGraphicFramePr>
          <p:nvPr/>
        </p:nvGraphicFramePr>
        <p:xfrm>
          <a:off x="3352800" y="3597275"/>
          <a:ext cx="16097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672808" imgH="406224" progId="Equation.3">
                  <p:embed/>
                </p:oleObj>
              </mc:Choice>
              <mc:Fallback>
                <p:oleObj r:id="rId7" imgW="672808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597275"/>
                        <a:ext cx="1609725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7" name="Rectangle 9"/>
          <p:cNvSpPr>
            <a:spLocks noChangeArrowheads="1"/>
          </p:cNvSpPr>
          <p:nvPr/>
        </p:nvSpPr>
        <p:spPr bwMode="auto">
          <a:xfrm>
            <a:off x="3395663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3300" name="Object 10"/>
          <p:cNvGraphicFramePr>
            <a:graphicFrameLocks noChangeAspect="1"/>
          </p:cNvGraphicFramePr>
          <p:nvPr/>
        </p:nvGraphicFramePr>
        <p:xfrm>
          <a:off x="3257550" y="4648200"/>
          <a:ext cx="52085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23800" imgH="393480" progId="Equation.3">
                  <p:embed/>
                </p:oleObj>
              </mc:Choice>
              <mc:Fallback>
                <p:oleObj name="Equation" r:id="rId9" imgW="2323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0" y="4648200"/>
                        <a:ext cx="5208588" cy="8731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8" name="Freeform 11"/>
          <p:cNvSpPr>
            <a:spLocks/>
          </p:cNvSpPr>
          <p:nvPr/>
        </p:nvSpPr>
        <p:spPr bwMode="auto">
          <a:xfrm>
            <a:off x="4800600" y="5334000"/>
            <a:ext cx="1295400" cy="609600"/>
          </a:xfrm>
          <a:custGeom>
            <a:avLst/>
            <a:gdLst>
              <a:gd name="T0" fmla="*/ 0 w 816"/>
              <a:gd name="T1" fmla="*/ 384 h 384"/>
              <a:gd name="T2" fmla="*/ 624 w 816"/>
              <a:gd name="T3" fmla="*/ 288 h 384"/>
              <a:gd name="T4" fmla="*/ 816 w 816"/>
              <a:gd name="T5" fmla="*/ 0 h 384"/>
              <a:gd name="T6" fmla="*/ 0 60000 65536"/>
              <a:gd name="T7" fmla="*/ 0 60000 65536"/>
              <a:gd name="T8" fmla="*/ 0 60000 65536"/>
              <a:gd name="T9" fmla="*/ 0 w 816"/>
              <a:gd name="T10" fmla="*/ 0 h 384"/>
              <a:gd name="T11" fmla="*/ 816 w 81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384">
                <a:moveTo>
                  <a:pt x="0" y="384"/>
                </a:moveTo>
                <a:cubicBezTo>
                  <a:pt x="244" y="368"/>
                  <a:pt x="488" y="352"/>
                  <a:pt x="624" y="288"/>
                </a:cubicBezTo>
                <a:cubicBezTo>
                  <a:pt x="760" y="224"/>
                  <a:pt x="788" y="112"/>
                  <a:pt x="81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3309" name="Text Box 12"/>
          <p:cNvSpPr txBox="1">
            <a:spLocks noChangeArrowheads="1"/>
          </p:cNvSpPr>
          <p:nvPr/>
        </p:nvSpPr>
        <p:spPr bwMode="auto">
          <a:xfrm>
            <a:off x="669925" y="5715000"/>
            <a:ext cx="379412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000">
                <a:solidFill>
                  <a:srgbClr val="292934"/>
                </a:solidFill>
                <a:latin typeface="Times New Roman" pitchFamily="18" charset="0"/>
              </a:rPr>
              <a:t>Facteur qui dépend de la géométrie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000">
                <a:solidFill>
                  <a:srgbClr val="292934"/>
                </a:solidFill>
                <a:latin typeface="Times New Roman" pitchFamily="18" charset="0"/>
              </a:rPr>
              <a:t>		 (2/3 </a:t>
            </a:r>
            <a:r>
              <a:rPr kumimoji="1" lang="fr-FR" sz="200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 </a:t>
            </a:r>
            <a:r>
              <a:rPr kumimoji="1" lang="fr-FR" sz="240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courte</a:t>
            </a:r>
            <a:r>
              <a:rPr kumimoji="1" lang="fr-FR" sz="200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00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		 (1/2  </a:t>
            </a:r>
            <a:r>
              <a:rPr kumimoji="1" lang="fr-FR" sz="240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longue</a:t>
            </a:r>
            <a:r>
              <a:rPr kumimoji="1" lang="fr-FR" sz="200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)</a:t>
            </a: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48" y="2348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765175"/>
            <a:ext cx="7772400" cy="712788"/>
          </a:xfrm>
        </p:spPr>
        <p:txBody>
          <a:bodyPr/>
          <a:lstStyle/>
          <a:p>
            <a:pPr eaLnBrk="1" hangingPunct="1"/>
            <a:r>
              <a:rPr lang="fr-FR" sz="3500"/>
              <a:t>Schéma équivalent jonction pn</a:t>
            </a:r>
          </a:p>
        </p:txBody>
      </p:sp>
      <p:sp>
        <p:nvSpPr>
          <p:cNvPr id="18637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4B31F6-3D55-4D2A-B38C-03330202D0A0}" type="slidenum">
              <a:rPr lang="fr-FR" altLang="en-US"/>
              <a:pPr/>
              <a:t>32</a:t>
            </a:fld>
            <a:endParaRPr lang="fr-FR" altLang="en-US"/>
          </a:p>
        </p:txBody>
      </p:sp>
      <p:pic>
        <p:nvPicPr>
          <p:cNvPr id="186373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b="7772"/>
          <a:stretch/>
        </p:blipFill>
        <p:spPr bwMode="auto">
          <a:xfrm>
            <a:off x="107504" y="2060575"/>
            <a:ext cx="3762375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63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492798"/>
              </p:ext>
            </p:extLst>
          </p:nvPr>
        </p:nvGraphicFramePr>
        <p:xfrm>
          <a:off x="4310014" y="2276872"/>
          <a:ext cx="4726482" cy="3277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49280" imgH="2184120" progId="Equation.DSMT4">
                  <p:embed/>
                </p:oleObj>
              </mc:Choice>
              <mc:Fallback>
                <p:oleObj name="Equation" r:id="rId6" imgW="3149280" imgH="2184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014" y="2276872"/>
                        <a:ext cx="4726482" cy="32773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20" y="1587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3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/>
          <a:stretch/>
        </p:blipFill>
        <p:spPr bwMode="auto">
          <a:xfrm>
            <a:off x="5937880" y="622264"/>
            <a:ext cx="3170624" cy="309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2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7272337" cy="60960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/>
              <a:t>Jonction PN en commutation</a:t>
            </a:r>
          </a:p>
        </p:txBody>
      </p:sp>
      <p:sp>
        <p:nvSpPr>
          <p:cNvPr id="34509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9D28CA-D257-4818-B031-8E6A12B5C948}" type="slidenum">
              <a:rPr lang="fr-FR" altLang="en-US"/>
              <a:pPr/>
              <a:t>33</a:t>
            </a:fld>
            <a:endParaRPr lang="fr-FR" altLang="en-US"/>
          </a:p>
        </p:txBody>
      </p:sp>
      <p:pic>
        <p:nvPicPr>
          <p:cNvPr id="345091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6234"/>
          <a:stretch/>
        </p:blipFill>
        <p:spPr bwMode="auto">
          <a:xfrm>
            <a:off x="4283968" y="362136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3059832" y="648469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D’après</a:t>
            </a:r>
            <a:r>
              <a:rPr lang="en-US" dirty="0"/>
              <a:t> </a:t>
            </a:r>
            <a:r>
              <a:rPr lang="en-US" dirty="0" err="1"/>
              <a:t>Neamen</a:t>
            </a:r>
            <a:r>
              <a:rPr lang="en-US" dirty="0"/>
              <a:t>)</a:t>
            </a:r>
          </a:p>
        </p:txBody>
      </p:sp>
      <p:sp>
        <p:nvSpPr>
          <p:cNvPr id="6" name="Arc 5"/>
          <p:cNvSpPr/>
          <p:nvPr/>
        </p:nvSpPr>
        <p:spPr>
          <a:xfrm>
            <a:off x="2772797" y="3224024"/>
            <a:ext cx="3180323" cy="386368"/>
          </a:xfrm>
          <a:prstGeom prst="arc">
            <a:avLst>
              <a:gd name="adj1" fmla="val 10795931"/>
              <a:gd name="adj2" fmla="val 16298040"/>
            </a:avLst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-627816" y="3221280"/>
            <a:ext cx="2907531" cy="386368"/>
          </a:xfrm>
          <a:prstGeom prst="arc">
            <a:avLst>
              <a:gd name="adj1" fmla="val 15062911"/>
              <a:gd name="adj2" fmla="val 28492"/>
            </a:avLst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908720"/>
            <a:ext cx="4895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3136032" y="1247255"/>
            <a:ext cx="7360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P’</a:t>
            </a:r>
            <a:r>
              <a:rPr lang="en-US" sz="1200" i="1" baseline="-25000" dirty="0" err="1"/>
              <a:t>n</a:t>
            </a:r>
            <a:r>
              <a:rPr lang="en-US" sz="1200" baseline="-25000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Wn</a:t>
            </a:r>
            <a:r>
              <a:rPr lang="en-US" sz="1200" dirty="0"/>
              <a:t>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09" y="1340768"/>
            <a:ext cx="7232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err="1"/>
              <a:t>n’</a:t>
            </a:r>
            <a:r>
              <a:rPr lang="en-US" sz="1200" i="1" baseline="-25000" dirty="0" err="1"/>
              <a:t>p</a:t>
            </a:r>
            <a:r>
              <a:rPr lang="en-US" sz="1200" baseline="-25000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Wp</a:t>
            </a:r>
            <a:r>
              <a:rPr lang="en-US" sz="1200" dirty="0"/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979712" y="3455422"/>
            <a:ext cx="103105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292934"/>
                </a:solidFill>
                <a:latin typeface="Calibri" panose="020F0502020204030204" pitchFamily="34" charset="0"/>
              </a:rPr>
              <a:t>X=</a:t>
            </a:r>
            <a:r>
              <a:rPr lang="en-US" sz="1100" dirty="0" err="1">
                <a:solidFill>
                  <a:srgbClr val="292934"/>
                </a:solidFill>
                <a:latin typeface="Calibri" panose="020F0502020204030204" pitchFamily="34" charset="0"/>
              </a:rPr>
              <a:t>Wp</a:t>
            </a:r>
            <a:r>
              <a:rPr lang="en-US" sz="1100" dirty="0">
                <a:solidFill>
                  <a:srgbClr val="292934"/>
                </a:solidFill>
                <a:latin typeface="Calibri" panose="020F0502020204030204" pitchFamily="34" charset="0"/>
              </a:rPr>
              <a:t>     X=</a:t>
            </a:r>
            <a:r>
              <a:rPr lang="en-US" sz="1100" dirty="0" err="1">
                <a:solidFill>
                  <a:srgbClr val="292934"/>
                </a:solidFill>
                <a:latin typeface="Calibri" panose="020F0502020204030204" pitchFamily="34" charset="0"/>
              </a:rPr>
              <a:t>Wn</a:t>
            </a:r>
            <a:endParaRPr lang="en-US" sz="1100" dirty="0">
              <a:solidFill>
                <a:srgbClr val="292934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911053"/>
              </p:ext>
            </p:extLst>
          </p:nvPr>
        </p:nvGraphicFramePr>
        <p:xfrm>
          <a:off x="238125" y="4103688"/>
          <a:ext cx="3462338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47560" imgH="685800" progId="Equation.DSMT4">
                  <p:embed/>
                </p:oleObj>
              </mc:Choice>
              <mc:Fallback>
                <p:oleObj name="Equation" r:id="rId8" imgW="1447560" imgH="685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4103688"/>
                        <a:ext cx="3462338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4670" y="3728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1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60648"/>
            <a:ext cx="7543800" cy="690562"/>
          </a:xfrm>
        </p:spPr>
        <p:txBody>
          <a:bodyPr/>
          <a:lstStyle/>
          <a:p>
            <a:pPr algn="ctr" eaLnBrk="1" hangingPunct="1"/>
            <a:r>
              <a:rPr lang="fr-FR" sz="2600" dirty="0"/>
              <a:t>Jonction PN en commutation</a:t>
            </a:r>
          </a:p>
        </p:txBody>
      </p:sp>
      <p:sp>
        <p:nvSpPr>
          <p:cNvPr id="1843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92A7A0-668D-4F13-A62F-6E5E84F999AE}" type="slidenum">
              <a:rPr lang="fr-FR" altLang="en-US"/>
              <a:pPr/>
              <a:t>34</a:t>
            </a:fld>
            <a:endParaRPr lang="fr-FR" altLang="en-US"/>
          </a:p>
        </p:txBody>
      </p:sp>
      <p:pic>
        <p:nvPicPr>
          <p:cNvPr id="526339" name="Picture 3" descr="singh516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1676400"/>
            <a:ext cx="3762375" cy="4933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dist="107763" dir="13500000" algn="ctr" rotWithShape="0">
              <a:srgbClr val="808080"/>
            </a:outerShdw>
          </a:effectLst>
        </p:spPr>
      </p:pic>
      <p:pic>
        <p:nvPicPr>
          <p:cNvPr id="526340" name="Picture 4" descr="mathieu143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1828800"/>
            <a:ext cx="3632200" cy="2590800"/>
          </a:xfrm>
          <a:prstGeom prst="rect">
            <a:avLst/>
          </a:prstGeom>
          <a:solidFill>
            <a:schemeClr val="accent1"/>
          </a:solidFill>
          <a:effectLst>
            <a:outerShdw dist="107763" dir="18900000" algn="ctr" rotWithShape="0">
              <a:srgbClr val="808080"/>
            </a:outerShdw>
          </a:effectLst>
        </p:spPr>
      </p:pic>
      <p:sp>
        <p:nvSpPr>
          <p:cNvPr id="184329" name="Line 5"/>
          <p:cNvSpPr>
            <a:spLocks noChangeShapeType="1"/>
          </p:cNvSpPr>
          <p:nvPr/>
        </p:nvSpPr>
        <p:spPr bwMode="auto">
          <a:xfrm>
            <a:off x="4648200" y="1600200"/>
            <a:ext cx="0" cy="4953000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4330" name="Text Box 6"/>
          <p:cNvSpPr txBox="1">
            <a:spLocks noChangeArrowheads="1"/>
          </p:cNvSpPr>
          <p:nvPr/>
        </p:nvSpPr>
        <p:spPr bwMode="auto">
          <a:xfrm>
            <a:off x="4937125" y="4457700"/>
            <a:ext cx="4206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>
                <a:solidFill>
                  <a:srgbClr val="292934"/>
                </a:solidFill>
                <a:latin typeface="Times New Roman" pitchFamily="18" charset="0"/>
              </a:rPr>
              <a:t>Tant que l’excédent de trous en W</a:t>
            </a:r>
            <a:r>
              <a:rPr kumimoji="1" lang="fr-FR" baseline="-25000">
                <a:solidFill>
                  <a:srgbClr val="292934"/>
                </a:solidFill>
                <a:latin typeface="Times New Roman" pitchFamily="18" charset="0"/>
              </a:rPr>
              <a:t>n</a:t>
            </a:r>
            <a:r>
              <a:rPr kumimoji="1" lang="fr-FR">
                <a:solidFill>
                  <a:srgbClr val="292934"/>
                </a:solidFill>
                <a:latin typeface="Times New Roman" pitchFamily="18" charset="0"/>
              </a:rPr>
              <a:t> est positif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 Diode polarisée en direct </a:t>
            </a:r>
          </a:p>
        </p:txBody>
      </p:sp>
      <p:sp>
        <p:nvSpPr>
          <p:cNvPr id="184331" name="Rectangle 7"/>
          <p:cNvSpPr>
            <a:spLocks noChangeArrowheads="1"/>
          </p:cNvSpPr>
          <p:nvPr/>
        </p:nvSpPr>
        <p:spPr bwMode="auto">
          <a:xfrm>
            <a:off x="3519488" y="3252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43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418166"/>
              </p:ext>
            </p:extLst>
          </p:nvPr>
        </p:nvGraphicFramePr>
        <p:xfrm>
          <a:off x="5953125" y="5284788"/>
          <a:ext cx="14747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77760" imgH="342720" progId="Equation.DSMT4">
                  <p:embed/>
                </p:oleObj>
              </mc:Choice>
              <mc:Fallback>
                <p:oleObj name="Equation" r:id="rId7" imgW="9777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5284788"/>
                        <a:ext cx="1474788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2" name="Rectangle 9"/>
          <p:cNvSpPr>
            <a:spLocks noChangeArrowheads="1"/>
          </p:cNvSpPr>
          <p:nvPr/>
        </p:nvSpPr>
        <p:spPr bwMode="auto">
          <a:xfrm>
            <a:off x="4462463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4323" name="Object 10"/>
          <p:cNvGraphicFramePr>
            <a:graphicFrameLocks noChangeAspect="1"/>
          </p:cNvGraphicFramePr>
          <p:nvPr/>
        </p:nvGraphicFramePr>
        <p:xfrm>
          <a:off x="4670425" y="5743575"/>
          <a:ext cx="5111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15806" imgH="228501" progId="Equation.3">
                  <p:embed/>
                </p:oleObj>
              </mc:Choice>
              <mc:Fallback>
                <p:oleObj r:id="rId9" imgW="21580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425" y="5743575"/>
                        <a:ext cx="5111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3" name="Text Box 11"/>
          <p:cNvSpPr txBox="1">
            <a:spLocks noChangeArrowheads="1"/>
          </p:cNvSpPr>
          <p:nvPr/>
        </p:nvSpPr>
        <p:spPr bwMode="auto">
          <a:xfrm>
            <a:off x="5029200" y="5819775"/>
            <a:ext cx="261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400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 </a:t>
            </a:r>
            <a:r>
              <a:rPr kumimoji="1" lang="fr-FR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Temps de stockage </a:t>
            </a:r>
            <a:r>
              <a:rPr kumimoji="1" lang="fr-FR" i="1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ie</a:t>
            </a:r>
            <a:r>
              <a:rPr kumimoji="1" lang="fr-FR">
                <a:solidFill>
                  <a:srgbClr val="292934"/>
                </a:solidFill>
                <a:latin typeface="Times New Roman" pitchFamily="18" charset="0"/>
                <a:sym typeface="Wingdings" pitchFamily="2" charset="2"/>
              </a:rPr>
              <a:t> </a:t>
            </a:r>
            <a:endParaRPr kumimoji="1" lang="fr-FR" i="1">
              <a:solidFill>
                <a:srgbClr val="292934"/>
              </a:solidFill>
              <a:latin typeface="Times New Roman" pitchFamily="18" charset="0"/>
            </a:endParaRPr>
          </a:p>
        </p:txBody>
      </p:sp>
      <p:sp>
        <p:nvSpPr>
          <p:cNvPr id="184334" name="Rectangle 12"/>
          <p:cNvSpPr>
            <a:spLocks noChangeArrowheads="1"/>
          </p:cNvSpPr>
          <p:nvPr/>
        </p:nvSpPr>
        <p:spPr bwMode="auto">
          <a:xfrm>
            <a:off x="419100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4324" name="Object 13"/>
          <p:cNvGraphicFramePr>
            <a:graphicFrameLocks noChangeAspect="1"/>
          </p:cNvGraphicFramePr>
          <p:nvPr/>
        </p:nvGraphicFramePr>
        <p:xfrm>
          <a:off x="7521575" y="5895975"/>
          <a:ext cx="14176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87320" imgH="228600" progId="Equation.3">
                  <p:embed/>
                </p:oleObj>
              </mc:Choice>
              <mc:Fallback>
                <p:oleObj name="Equation" r:id="rId11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1575" y="5895975"/>
                        <a:ext cx="1417638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5" name="Freeform 14"/>
          <p:cNvSpPr>
            <a:spLocks/>
          </p:cNvSpPr>
          <p:nvPr/>
        </p:nvSpPr>
        <p:spPr bwMode="auto">
          <a:xfrm>
            <a:off x="7543800" y="2438400"/>
            <a:ext cx="1409700" cy="3200400"/>
          </a:xfrm>
          <a:custGeom>
            <a:avLst/>
            <a:gdLst>
              <a:gd name="T0" fmla="*/ 624 w 888"/>
              <a:gd name="T1" fmla="*/ 2016 h 2016"/>
              <a:gd name="T2" fmla="*/ 864 w 888"/>
              <a:gd name="T3" fmla="*/ 816 h 2016"/>
              <a:gd name="T4" fmla="*/ 480 w 888"/>
              <a:gd name="T5" fmla="*/ 96 h 2016"/>
              <a:gd name="T6" fmla="*/ 0 w 888"/>
              <a:gd name="T7" fmla="*/ 240 h 2016"/>
              <a:gd name="T8" fmla="*/ 0 60000 65536"/>
              <a:gd name="T9" fmla="*/ 0 60000 65536"/>
              <a:gd name="T10" fmla="*/ 0 60000 65536"/>
              <a:gd name="T11" fmla="*/ 0 60000 65536"/>
              <a:gd name="T12" fmla="*/ 0 w 888"/>
              <a:gd name="T13" fmla="*/ 0 h 2016"/>
              <a:gd name="T14" fmla="*/ 888 w 888"/>
              <a:gd name="T15" fmla="*/ 2016 h 20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8" h="2016">
                <a:moveTo>
                  <a:pt x="624" y="2016"/>
                </a:moveTo>
                <a:cubicBezTo>
                  <a:pt x="756" y="1576"/>
                  <a:pt x="888" y="1136"/>
                  <a:pt x="864" y="816"/>
                </a:cubicBezTo>
                <a:cubicBezTo>
                  <a:pt x="840" y="496"/>
                  <a:pt x="624" y="192"/>
                  <a:pt x="480" y="96"/>
                </a:cubicBezTo>
                <a:cubicBezTo>
                  <a:pt x="336" y="0"/>
                  <a:pt x="80" y="216"/>
                  <a:pt x="0" y="24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4336" name="Text Box 15"/>
          <p:cNvSpPr txBox="1">
            <a:spLocks noChangeArrowheads="1"/>
          </p:cNvSpPr>
          <p:nvPr/>
        </p:nvSpPr>
        <p:spPr bwMode="auto">
          <a:xfrm>
            <a:off x="5622925" y="4095750"/>
            <a:ext cx="423863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1600" i="1">
                <a:solidFill>
                  <a:srgbClr val="292934"/>
                </a:solidFill>
                <a:latin typeface="Times New Roman" pitchFamily="18" charset="0"/>
              </a:rPr>
              <a:t>W</a:t>
            </a:r>
            <a:r>
              <a:rPr kumimoji="1" lang="fr-FR" sz="1600" i="1" baseline="-25000">
                <a:solidFill>
                  <a:srgbClr val="292934"/>
                </a:solidFill>
                <a:latin typeface="Times New Roman" pitchFamily="18" charset="0"/>
              </a:rPr>
              <a:t>n</a:t>
            </a: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36331" y="1127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14387"/>
          </a:xfrm>
        </p:spPr>
        <p:txBody>
          <a:bodyPr/>
          <a:lstStyle/>
          <a:p>
            <a:pPr algn="ctr" eaLnBrk="1" hangingPunct="1"/>
            <a:r>
              <a:rPr lang="fr-FR" sz="3000"/>
              <a:t>Jonction PN en commutation</a:t>
            </a:r>
          </a:p>
        </p:txBody>
      </p:sp>
      <p:sp>
        <p:nvSpPr>
          <p:cNvPr id="1853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Problème majeur dans les composants à porteurs minoritaires:</a:t>
            </a:r>
          </a:p>
          <a:p>
            <a:pPr lvl="1" eaLnBrk="1" hangingPunct="1"/>
            <a:r>
              <a:rPr lang="fr-FR" dirty="0"/>
              <a:t>Suivant que la diode est longue ou courte , le temps total (stockage + montée) s’écrira:</a:t>
            </a:r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</p:txBody>
      </p:sp>
      <p:sp>
        <p:nvSpPr>
          <p:cNvPr id="18534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ADF389-7D0B-45B8-B916-AC36C3900882}" type="slidenum">
              <a:rPr lang="fr-FR" altLang="en-US"/>
              <a:pPr/>
              <a:t>35</a:t>
            </a:fld>
            <a:endParaRPr lang="fr-FR" altLang="en-US"/>
          </a:p>
        </p:txBody>
      </p:sp>
      <p:pic>
        <p:nvPicPr>
          <p:cNvPr id="22574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56992"/>
            <a:ext cx="6040654" cy="205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7875"/>
          </a:xfrm>
        </p:spPr>
        <p:txBody>
          <a:bodyPr/>
          <a:lstStyle/>
          <a:p>
            <a:pPr algn="ctr" eaLnBrk="1" hangingPunct="1"/>
            <a:r>
              <a:rPr lang="fr-FR" sz="2600"/>
              <a:t>Diode Tunnel – diode Backward</a:t>
            </a:r>
          </a:p>
        </p:txBody>
      </p:sp>
      <p:sp>
        <p:nvSpPr>
          <p:cNvPr id="1873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E22BE0-9D89-4F12-A062-F4F90D626D35}" type="slidenum">
              <a:rPr lang="fr-FR" altLang="en-US"/>
              <a:pPr/>
              <a:t>36</a:t>
            </a:fld>
            <a:endParaRPr lang="fr-FR" altLang="en-US"/>
          </a:p>
        </p:txBody>
      </p:sp>
      <p:pic>
        <p:nvPicPr>
          <p:cNvPr id="187398" name="Picture 3" descr="ngo61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676400"/>
            <a:ext cx="42672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9" name="Picture 4" descr="ngo62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419600"/>
            <a:ext cx="24955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400" name="Rectangle 5"/>
          <p:cNvSpPr>
            <a:spLocks noChangeArrowheads="1"/>
          </p:cNvSpPr>
          <p:nvPr/>
        </p:nvSpPr>
        <p:spPr bwMode="auto">
          <a:xfrm>
            <a:off x="3776663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7394" name="Object 6"/>
          <p:cNvGraphicFramePr>
            <a:graphicFrameLocks noChangeAspect="1"/>
          </p:cNvGraphicFramePr>
          <p:nvPr/>
        </p:nvGraphicFramePr>
        <p:xfrm>
          <a:off x="2976563" y="5181600"/>
          <a:ext cx="22193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586811" imgH="583947" progId="Equation.3">
                  <p:embed/>
                </p:oleObj>
              </mc:Choice>
              <mc:Fallback>
                <p:oleObj r:id="rId5" imgW="1586811" imgH="5839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563" y="5181600"/>
                        <a:ext cx="2219325" cy="80962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401" name="Rectangle 7"/>
          <p:cNvSpPr>
            <a:spLocks noChangeArrowheads="1"/>
          </p:cNvSpPr>
          <p:nvPr/>
        </p:nvSpPr>
        <p:spPr bwMode="auto">
          <a:xfrm>
            <a:off x="3729038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87395" name="Object 8"/>
          <p:cNvGraphicFramePr>
            <a:graphicFrameLocks noChangeAspect="1"/>
          </p:cNvGraphicFramePr>
          <p:nvPr/>
        </p:nvGraphicFramePr>
        <p:xfrm>
          <a:off x="1143000" y="3810000"/>
          <a:ext cx="25812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689100" imgH="508000" progId="Equation.3">
                  <p:embed/>
                </p:oleObj>
              </mc:Choice>
              <mc:Fallback>
                <p:oleObj r:id="rId7" imgW="16891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810000"/>
                        <a:ext cx="2581275" cy="7715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402" name="Oval 9"/>
          <p:cNvSpPr>
            <a:spLocks noChangeArrowheads="1"/>
          </p:cNvSpPr>
          <p:nvPr/>
        </p:nvSpPr>
        <p:spPr bwMode="auto">
          <a:xfrm>
            <a:off x="1714500" y="2805113"/>
            <a:ext cx="152400" cy="1524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7403" name="Oval 10"/>
          <p:cNvSpPr>
            <a:spLocks noChangeArrowheads="1"/>
          </p:cNvSpPr>
          <p:nvPr/>
        </p:nvSpPr>
        <p:spPr bwMode="auto">
          <a:xfrm>
            <a:off x="790575" y="2976563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7404" name="Oval 11"/>
          <p:cNvSpPr>
            <a:spLocks noChangeArrowheads="1"/>
          </p:cNvSpPr>
          <p:nvPr/>
        </p:nvSpPr>
        <p:spPr bwMode="auto">
          <a:xfrm>
            <a:off x="2143125" y="22240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7405" name="Oval 12"/>
          <p:cNvSpPr>
            <a:spLocks noChangeArrowheads="1"/>
          </p:cNvSpPr>
          <p:nvPr/>
        </p:nvSpPr>
        <p:spPr bwMode="auto">
          <a:xfrm>
            <a:off x="1190625" y="2052638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87406" name="Oval 13"/>
          <p:cNvSpPr>
            <a:spLocks noChangeArrowheads="1"/>
          </p:cNvSpPr>
          <p:nvPr/>
        </p:nvSpPr>
        <p:spPr bwMode="auto">
          <a:xfrm>
            <a:off x="676275" y="330517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pSp>
        <p:nvGrpSpPr>
          <p:cNvPr id="187407" name="Group 14"/>
          <p:cNvGrpSpPr>
            <a:grpSpLocks/>
          </p:cNvGrpSpPr>
          <p:nvPr/>
        </p:nvGrpSpPr>
        <p:grpSpPr bwMode="auto">
          <a:xfrm>
            <a:off x="5248275" y="1666875"/>
            <a:ext cx="3810000" cy="4848225"/>
            <a:chOff x="3306" y="1104"/>
            <a:chExt cx="2400" cy="3054"/>
          </a:xfrm>
          <a:solidFill>
            <a:schemeClr val="bg1"/>
          </a:solidFill>
        </p:grpSpPr>
        <p:pic>
          <p:nvPicPr>
            <p:cNvPr id="187408" name="Picture 15" descr="ngo64p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06" y="1104"/>
              <a:ext cx="2400" cy="30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87409" name="Text Box 16"/>
            <p:cNvSpPr txBox="1">
              <a:spLocks noChangeArrowheads="1"/>
            </p:cNvSpPr>
            <p:nvPr/>
          </p:nvSpPr>
          <p:spPr bwMode="auto">
            <a:xfrm>
              <a:off x="5298" y="1200"/>
              <a:ext cx="329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2400">
                  <a:solidFill>
                    <a:srgbClr val="292934"/>
                  </a:solidFill>
                  <a:latin typeface="Times New Roman" pitchFamily="18" charset="0"/>
                </a:rPr>
                <a:t>(a)</a:t>
              </a:r>
            </a:p>
          </p:txBody>
        </p:sp>
        <p:sp>
          <p:nvSpPr>
            <p:cNvPr id="187410" name="Text Box 17"/>
            <p:cNvSpPr txBox="1">
              <a:spLocks noChangeArrowheads="1"/>
            </p:cNvSpPr>
            <p:nvPr/>
          </p:nvSpPr>
          <p:spPr bwMode="auto">
            <a:xfrm>
              <a:off x="5298" y="3840"/>
              <a:ext cx="329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2400">
                  <a:solidFill>
                    <a:srgbClr val="FFFFFF"/>
                  </a:solidFill>
                  <a:latin typeface="Times New Roman" pitchFamily="18" charset="0"/>
                </a:rPr>
                <a:t>(e)</a:t>
              </a:r>
            </a:p>
          </p:txBody>
        </p:sp>
        <p:sp>
          <p:nvSpPr>
            <p:cNvPr id="187411" name="Text Box 18"/>
            <p:cNvSpPr txBox="1">
              <a:spLocks noChangeArrowheads="1"/>
            </p:cNvSpPr>
            <p:nvPr/>
          </p:nvSpPr>
          <p:spPr bwMode="auto">
            <a:xfrm>
              <a:off x="5298" y="3264"/>
              <a:ext cx="340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2400">
                  <a:solidFill>
                    <a:srgbClr val="292934"/>
                  </a:solidFill>
                  <a:latin typeface="Times New Roman" pitchFamily="18" charset="0"/>
                </a:rPr>
                <a:t>(d)</a:t>
              </a:r>
            </a:p>
          </p:txBody>
        </p:sp>
        <p:sp>
          <p:nvSpPr>
            <p:cNvPr id="187412" name="Text Box 19"/>
            <p:cNvSpPr txBox="1">
              <a:spLocks noChangeArrowheads="1"/>
            </p:cNvSpPr>
            <p:nvPr/>
          </p:nvSpPr>
          <p:spPr bwMode="auto">
            <a:xfrm>
              <a:off x="5298" y="2640"/>
              <a:ext cx="329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2400">
                  <a:solidFill>
                    <a:srgbClr val="292934"/>
                  </a:solidFill>
                  <a:latin typeface="Times New Roman" pitchFamily="18" charset="0"/>
                </a:rPr>
                <a:t>(c)</a:t>
              </a:r>
            </a:p>
          </p:txBody>
        </p:sp>
        <p:sp>
          <p:nvSpPr>
            <p:cNvPr id="187413" name="Text Box 20"/>
            <p:cNvSpPr txBox="1">
              <a:spLocks noChangeArrowheads="1"/>
            </p:cNvSpPr>
            <p:nvPr/>
          </p:nvSpPr>
          <p:spPr bwMode="auto">
            <a:xfrm>
              <a:off x="5298" y="1920"/>
              <a:ext cx="343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2400" dirty="0">
                  <a:solidFill>
                    <a:srgbClr val="292934"/>
                  </a:solidFill>
                  <a:latin typeface="Times New Roman" pitchFamily="18" charset="0"/>
                </a:rPr>
                <a:t>(b)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528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990600"/>
          </a:xfrm>
        </p:spPr>
        <p:txBody>
          <a:bodyPr/>
          <a:lstStyle/>
          <a:p>
            <a:pPr eaLnBrk="1" hangingPunct="1"/>
            <a:r>
              <a:rPr lang="fr-FR" dirty="0"/>
              <a:t>Diodes PIN</a:t>
            </a:r>
          </a:p>
        </p:txBody>
      </p:sp>
      <p:sp>
        <p:nvSpPr>
          <p:cNvPr id="346116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124744"/>
            <a:ext cx="8229600" cy="4876800"/>
          </a:xfrm>
        </p:spPr>
        <p:txBody>
          <a:bodyPr/>
          <a:lstStyle/>
          <a:p>
            <a:pPr eaLnBrk="1" hangingPunct="1"/>
            <a:r>
              <a:rPr lang="fr-FR" dirty="0"/>
              <a:t>Dispos VLSI modernes </a:t>
            </a:r>
            <a:r>
              <a:rPr lang="fr-FR" dirty="0">
                <a:sym typeface="Wingdings" pitchFamily="2" charset="2"/>
              </a:rPr>
              <a:t> très fort champ électrique</a:t>
            </a:r>
          </a:p>
          <a:p>
            <a:pPr eaLnBrk="1" hangingPunct="1"/>
            <a:r>
              <a:rPr lang="fr-FR" dirty="0">
                <a:sym typeface="Wingdings" pitchFamily="2" charset="2"/>
              </a:rPr>
              <a:t>Pb d’avalanche et effet de porteurs chauds</a:t>
            </a:r>
          </a:p>
          <a:p>
            <a:pPr eaLnBrk="1" hangingPunct="1"/>
            <a:r>
              <a:rPr lang="fr-FR" dirty="0">
                <a:sym typeface="Wingdings" pitchFamily="2" charset="2"/>
              </a:rPr>
              <a:t>Solutions:</a:t>
            </a:r>
          </a:p>
          <a:p>
            <a:pPr lvl="1" eaLnBrk="1" hangingPunct="1"/>
            <a:r>
              <a:rPr lang="fr-FR" dirty="0">
                <a:sym typeface="Wingdings" pitchFamily="2" charset="2"/>
              </a:rPr>
              <a:t>Réduction du champ par augmentation de la ZCE</a:t>
            </a:r>
          </a:p>
          <a:p>
            <a:pPr lvl="1" eaLnBrk="1" hangingPunct="1"/>
            <a:r>
              <a:rPr lang="fr-FR" dirty="0">
                <a:sym typeface="Wingdings" pitchFamily="2" charset="2"/>
              </a:rPr>
              <a:t>Incorporation d’une couche « non dopée » dite intrinsèque d’où le nom !</a:t>
            </a:r>
          </a:p>
          <a:p>
            <a:pPr lvl="1" eaLnBrk="1" hangingPunct="1"/>
            <a:endParaRPr lang="fr-FR" dirty="0"/>
          </a:p>
        </p:txBody>
      </p:sp>
      <p:sp>
        <p:nvSpPr>
          <p:cNvPr id="3461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B9FE0D-3E96-44CC-9C73-70C3A5090AB7}" type="slidenum">
              <a:rPr lang="fr-FR" altLang="en-US"/>
              <a:pPr/>
              <a:t>37</a:t>
            </a:fld>
            <a:endParaRPr lang="fr-FR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691481" y="3563938"/>
            <a:ext cx="5443538" cy="2940050"/>
            <a:chOff x="237" y="1249"/>
            <a:chExt cx="3743" cy="2181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383" y="1797"/>
              <a:ext cx="0" cy="1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21" y="2704"/>
              <a:ext cx="33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020" y="2704"/>
              <a:ext cx="363" cy="4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9" name="Oval 7"/>
            <p:cNvSpPr>
              <a:spLocks noChangeAspect="1" noChangeArrowheads="1"/>
            </p:cNvSpPr>
            <p:nvPr/>
          </p:nvSpPr>
          <p:spPr bwMode="auto">
            <a:xfrm>
              <a:off x="1066" y="2795"/>
              <a:ext cx="236" cy="23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fr-FR" sz="2400">
                  <a:solidFill>
                    <a:srgbClr val="292934"/>
                  </a:solidFill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fr-FR" sz="2400">
                  <a:solidFill>
                    <a:srgbClr val="292934"/>
                  </a:solidFill>
                </a:rPr>
                <a:t>-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973" y="2478"/>
              <a:ext cx="1043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>
                  <a:solidFill>
                    <a:srgbClr val="292934"/>
                  </a:solidFill>
                </a:rPr>
                <a:t>+   +   +   +</a:t>
              </a:r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237" y="1249"/>
              <a:ext cx="3743" cy="503"/>
              <a:chOff x="237" y="1113"/>
              <a:chExt cx="3743" cy="503"/>
            </a:xfrm>
          </p:grpSpPr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>
                <a:off x="1020" y="1162"/>
                <a:ext cx="0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292934"/>
                  </a:solidFill>
                </a:endParaRPr>
              </a:p>
            </p:txBody>
          </p:sp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3016" y="1117"/>
                <a:ext cx="0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292934"/>
                  </a:solidFill>
                </a:endParaRPr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>
                <a:off x="1066" y="1344"/>
                <a:ext cx="190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292934"/>
                  </a:solidFill>
                </a:endParaRPr>
              </a:p>
            </p:txBody>
          </p:sp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1474" y="1113"/>
                <a:ext cx="1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>
                    <a:solidFill>
                      <a:srgbClr val="292934"/>
                    </a:solidFill>
                  </a:rPr>
                  <a:t>Déplétion région</a:t>
                </a:r>
              </a:p>
            </p:txBody>
          </p:sp>
          <p:sp>
            <p:nvSpPr>
              <p:cNvPr id="25" name="Text Box 14"/>
              <p:cNvSpPr txBox="1">
                <a:spLocks noChangeArrowheads="1"/>
              </p:cNvSpPr>
              <p:nvPr/>
            </p:nvSpPr>
            <p:spPr bwMode="auto">
              <a:xfrm>
                <a:off x="237" y="1129"/>
                <a:ext cx="6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>
                    <a:solidFill>
                      <a:srgbClr val="292934"/>
                    </a:solidFill>
                  </a:rPr>
                  <a:t>Région p</a:t>
                </a:r>
              </a:p>
            </p:txBody>
          </p:sp>
          <p:sp>
            <p:nvSpPr>
              <p:cNvPr id="26" name="Text Box 15"/>
              <p:cNvSpPr txBox="1">
                <a:spLocks noChangeArrowheads="1"/>
              </p:cNvSpPr>
              <p:nvPr/>
            </p:nvSpPr>
            <p:spPr bwMode="auto">
              <a:xfrm>
                <a:off x="3288" y="1162"/>
                <a:ext cx="6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>
                    <a:solidFill>
                      <a:srgbClr val="292934"/>
                    </a:solidFill>
                  </a:rPr>
                  <a:t>Région n</a:t>
                </a:r>
              </a:p>
            </p:txBody>
          </p:sp>
        </p:grp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1111" y="324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H="1">
              <a:off x="1973" y="3249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1973" y="3113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292934"/>
                </a:solidFill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1429" y="3104"/>
              <a:ext cx="47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292934"/>
                  </a:solidFill>
                </a:rPr>
                <a:t>couche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>
                  <a:solidFill>
                    <a:srgbClr val="292934"/>
                  </a:solidFill>
                </a:rPr>
                <a:t>intrins.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1846" y="273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292934"/>
                  </a:solidFill>
                </a:rPr>
                <a:t>d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729" y="2717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i="1">
                  <a:solidFill>
                    <a:srgbClr val="292934"/>
                  </a:solidFill>
                </a:rPr>
                <a:t>x</a:t>
              </a: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1020" y="1762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i="1">
                  <a:solidFill>
                    <a:srgbClr val="292934"/>
                  </a:solidFill>
                  <a:latin typeface="Symbol" pitchFamily="18" charset="2"/>
                </a:rPr>
                <a:t>r</a:t>
              </a:r>
              <a:r>
                <a:rPr lang="fr-FR" i="1">
                  <a:solidFill>
                    <a:srgbClr val="292934"/>
                  </a:solidFill>
                </a:rPr>
                <a:t>(x)</a:t>
              </a:r>
              <a:endParaRPr lang="fr-FR" i="1">
                <a:solidFill>
                  <a:srgbClr val="292934"/>
                </a:solidFill>
                <a:latin typeface="Symbol" pitchFamily="18" charset="2"/>
              </a:endParaRP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612" y="2704"/>
              <a:ext cx="3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292934"/>
                  </a:solidFill>
                </a:rPr>
                <a:t>-W</a:t>
              </a:r>
              <a:r>
                <a:rPr lang="fr-FR" baseline="-25000">
                  <a:solidFill>
                    <a:srgbClr val="292934"/>
                  </a:solidFill>
                </a:rPr>
                <a:t>p</a:t>
              </a:r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2835" y="2750"/>
              <a:ext cx="3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292934"/>
                  </a:solidFill>
                </a:rPr>
                <a:t>+W</a:t>
              </a:r>
              <a:r>
                <a:rPr lang="fr-FR" baseline="-25000">
                  <a:solidFill>
                    <a:srgbClr val="292934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693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7543800" cy="868363"/>
          </a:xfrm>
          <a:noFill/>
        </p:spPr>
        <p:txBody>
          <a:bodyPr/>
          <a:lstStyle/>
          <a:p>
            <a:pPr eaLnBrk="1" hangingPunct="1"/>
            <a:r>
              <a:rPr lang="fr-FR"/>
              <a:t>Diodes PIN</a:t>
            </a:r>
          </a:p>
        </p:txBody>
      </p:sp>
      <p:sp>
        <p:nvSpPr>
          <p:cNvPr id="18841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4016FD-48F4-4B22-9583-A69A296F8321}" type="slidenum">
              <a:rPr lang="fr-FR" altLang="en-US"/>
              <a:pPr/>
              <a:t>38</a:t>
            </a:fld>
            <a:endParaRPr lang="fr-FR" altLang="en-US"/>
          </a:p>
        </p:txBody>
      </p:sp>
      <p:graphicFrame>
        <p:nvGraphicFramePr>
          <p:cNvPr id="1884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430659"/>
              </p:ext>
            </p:extLst>
          </p:nvPr>
        </p:nvGraphicFramePr>
        <p:xfrm>
          <a:off x="976313" y="1152525"/>
          <a:ext cx="6964362" cy="545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3898800" imgH="3047760" progId="Equation.3">
                  <p:embed/>
                </p:oleObj>
              </mc:Choice>
              <mc:Fallback>
                <p:oleObj name="Équation" r:id="rId3" imgW="3898800" imgH="3047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1152525"/>
                        <a:ext cx="6964362" cy="545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900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7345363" cy="71913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r-FR" sz="2600"/>
              <a:t>Mécanisme de formation de la jonction PN</a:t>
            </a:r>
          </a:p>
        </p:txBody>
      </p:sp>
      <p:sp>
        <p:nvSpPr>
          <p:cNvPr id="33280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1D4E44-3226-4B1C-8C0D-BBD10BE48B91}" type="slidenum">
              <a:rPr lang="fr-FR" altLang="en-US"/>
              <a:pPr/>
              <a:t>4</a:t>
            </a:fld>
            <a:endParaRPr lang="fr-FR" altLang="en-US"/>
          </a:p>
        </p:txBody>
      </p:sp>
      <p:pic>
        <p:nvPicPr>
          <p:cNvPr id="33280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06079"/>
            <a:ext cx="32004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185863"/>
            <a:ext cx="342582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6" name="Rectangle 5"/>
          <p:cNvSpPr>
            <a:spLocks noChangeArrowheads="1"/>
          </p:cNvSpPr>
          <p:nvPr/>
        </p:nvSpPr>
        <p:spPr bwMode="auto">
          <a:xfrm>
            <a:off x="8062913" y="1844675"/>
            <a:ext cx="1081087" cy="100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pic>
        <p:nvPicPr>
          <p:cNvPr id="7966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93560"/>
            <a:ext cx="3677246" cy="334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323528" y="4348117"/>
            <a:ext cx="1223412" cy="2260465"/>
            <a:chOff x="323528" y="4348117"/>
            <a:chExt cx="1223412" cy="2260465"/>
          </a:xfrm>
        </p:grpSpPr>
        <p:sp>
          <p:nvSpPr>
            <p:cNvPr id="3" name="ZoneTexte 2"/>
            <p:cNvSpPr txBox="1"/>
            <p:nvPr/>
          </p:nvSpPr>
          <p:spPr>
            <a:xfrm>
              <a:off x="323528" y="4348117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292934"/>
                  </a:solidFill>
                </a:rPr>
                <a:t>Accepteur</a:t>
              </a:r>
              <a:endParaRPr lang="en-US" dirty="0">
                <a:solidFill>
                  <a:srgbClr val="292934"/>
                </a:solidFill>
              </a:endParaRP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683568" y="4717201"/>
              <a:ext cx="548597" cy="773348"/>
              <a:chOff x="683568" y="4717201"/>
              <a:chExt cx="548597" cy="773348"/>
            </a:xfrm>
          </p:grpSpPr>
          <p:sp>
            <p:nvSpPr>
              <p:cNvPr id="4" name="Ellipse 3"/>
              <p:cNvSpPr/>
              <p:nvPr/>
            </p:nvSpPr>
            <p:spPr>
              <a:xfrm>
                <a:off x="683568" y="5013176"/>
                <a:ext cx="360040" cy="360040"/>
              </a:xfrm>
              <a:prstGeom prst="ellipse">
                <a:avLst/>
              </a:prstGeom>
              <a:noFill/>
              <a:ln w="349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FFFFFF"/>
                    </a:solidFill>
                  </a:rPr>
                  <a:t>_-</a:t>
                </a: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715517" y="4915007"/>
                <a:ext cx="304892" cy="575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292934"/>
                    </a:solidFill>
                  </a:rPr>
                  <a:t>-</a:t>
                </a: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867963" y="4717201"/>
                <a:ext cx="3642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292934"/>
                    </a:solidFill>
                  </a:rPr>
                  <a:t>+</a:t>
                </a: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355477" y="5518472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292934"/>
                  </a:solidFill>
                </a:rPr>
                <a:t>Donneur</a:t>
              </a:r>
              <a:endParaRPr lang="en-US" dirty="0">
                <a:solidFill>
                  <a:srgbClr val="292934"/>
                </a:solidFill>
              </a:endParaRP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708968" y="5887556"/>
              <a:ext cx="478202" cy="721026"/>
              <a:chOff x="677019" y="4717201"/>
              <a:chExt cx="478202" cy="721026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683568" y="5013176"/>
                <a:ext cx="360040" cy="360040"/>
              </a:xfrm>
              <a:prstGeom prst="ellipse">
                <a:avLst/>
              </a:prstGeom>
              <a:noFill/>
              <a:ln w="349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FFFFFF"/>
                    </a:solidFill>
                  </a:rPr>
                  <a:t>_-</a:t>
                </a: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677019" y="4915007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292934"/>
                    </a:solidFill>
                  </a:rPr>
                  <a:t>+</a:t>
                </a: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867963" y="4717201"/>
                <a:ext cx="2872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292934"/>
                    </a:solidFill>
                  </a:rPr>
                  <a:t>-</a:t>
                </a:r>
              </a:p>
            </p:txBody>
          </p:sp>
        </p:grpSp>
      </p:grpSp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49325"/>
          </a:xfrm>
        </p:spPr>
        <p:txBody>
          <a:bodyPr/>
          <a:lstStyle/>
          <a:p>
            <a:pPr eaLnBrk="1" hangingPunct="1"/>
            <a:r>
              <a:rPr lang="fr-FR" sz="2600"/>
              <a:t>Mécanisme de formation de la jonction PN</a:t>
            </a:r>
          </a:p>
        </p:txBody>
      </p:sp>
      <p:sp>
        <p:nvSpPr>
          <p:cNvPr id="33382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D33B78-2136-4BF6-AB61-DA3B55AA093C}" type="slidenum">
              <a:rPr lang="fr-FR" altLang="en-US"/>
              <a:pPr/>
              <a:t>5</a:t>
            </a:fld>
            <a:endParaRPr lang="fr-FR" altLang="en-US"/>
          </a:p>
        </p:txBody>
      </p:sp>
      <p:pic>
        <p:nvPicPr>
          <p:cNvPr id="333828" name="Picture 3" descr="singh51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752600"/>
            <a:ext cx="43719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9" name="Line 4"/>
          <p:cNvSpPr>
            <a:spLocks noChangeShapeType="1"/>
          </p:cNvSpPr>
          <p:nvPr/>
        </p:nvSpPr>
        <p:spPr bwMode="auto">
          <a:xfrm flipV="1">
            <a:off x="3779912" y="5562599"/>
            <a:ext cx="2163688" cy="879475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466949" name="Text Box 5"/>
          <p:cNvSpPr txBox="1">
            <a:spLocks noChangeArrowheads="1"/>
          </p:cNvSpPr>
          <p:nvPr/>
        </p:nvSpPr>
        <p:spPr bwMode="auto">
          <a:xfrm>
            <a:off x="1889139" y="6180465"/>
            <a:ext cx="22637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400" b="1" i="1" dirty="0">
                <a:solidFill>
                  <a:srgbClr val="2929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Niveau de Fermi aligné: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400" b="1" i="1" dirty="0">
                <a:solidFill>
                  <a:srgbClr val="2929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équilibre thermodynamique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533400" y="19050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kumimoji="1" lang="fr-FR" sz="2400" i="1" dirty="0">
                <a:solidFill>
                  <a:srgbClr val="2929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Processus de mise à l’équilibre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1279525" y="2424113"/>
            <a:ext cx="287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1° phase : processus de diffusion</a:t>
            </a:r>
          </a:p>
        </p:txBody>
      </p:sp>
      <p:sp>
        <p:nvSpPr>
          <p:cNvPr id="333833" name="Line 8"/>
          <p:cNvSpPr>
            <a:spLocks noChangeShapeType="1"/>
          </p:cNvSpPr>
          <p:nvPr/>
        </p:nvSpPr>
        <p:spPr bwMode="auto">
          <a:xfrm>
            <a:off x="5791200" y="5867400"/>
            <a:ext cx="381000" cy="228600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333834" name="Line 9"/>
          <p:cNvSpPr>
            <a:spLocks noChangeShapeType="1"/>
          </p:cNvSpPr>
          <p:nvPr/>
        </p:nvSpPr>
        <p:spPr bwMode="auto">
          <a:xfrm flipH="1" flipV="1">
            <a:off x="6324600" y="5181600"/>
            <a:ext cx="304800" cy="228600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333835" name="Line 10"/>
          <p:cNvSpPr>
            <a:spLocks noChangeShapeType="1"/>
          </p:cNvSpPr>
          <p:nvPr/>
        </p:nvSpPr>
        <p:spPr bwMode="auto">
          <a:xfrm>
            <a:off x="6248400" y="5562600"/>
            <a:ext cx="0" cy="304800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333836" name="Line 11"/>
          <p:cNvSpPr>
            <a:spLocks noChangeShapeType="1"/>
          </p:cNvSpPr>
          <p:nvPr/>
        </p:nvSpPr>
        <p:spPr bwMode="auto">
          <a:xfrm flipH="1">
            <a:off x="5486400" y="67056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466956" name="Text Box 12"/>
          <p:cNvSpPr txBox="1">
            <a:spLocks noChangeArrowheads="1"/>
          </p:cNvSpPr>
          <p:nvPr/>
        </p:nvSpPr>
        <p:spPr bwMode="auto">
          <a:xfrm>
            <a:off x="1219200" y="3016250"/>
            <a:ext cx="32400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6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2° phase : Apparition d’un E interne: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6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	équilibre la diffusion</a:t>
            </a:r>
          </a:p>
        </p:txBody>
      </p:sp>
      <p:sp>
        <p:nvSpPr>
          <p:cNvPr id="466957" name="Text Box 13"/>
          <p:cNvSpPr txBox="1">
            <a:spLocks noChangeArrowheads="1"/>
          </p:cNvSpPr>
          <p:nvPr/>
        </p:nvSpPr>
        <p:spPr bwMode="auto">
          <a:xfrm>
            <a:off x="4855964" y="6442075"/>
            <a:ext cx="59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6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 </a:t>
            </a:r>
            <a:r>
              <a:rPr kumimoji="1" lang="fr-FR" sz="16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int</a:t>
            </a:r>
            <a:endParaRPr kumimoji="1" lang="fr-FR" sz="16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33839" name="Line 14"/>
          <p:cNvSpPr>
            <a:spLocks noChangeShapeType="1"/>
          </p:cNvSpPr>
          <p:nvPr/>
        </p:nvSpPr>
        <p:spPr bwMode="auto">
          <a:xfrm flipH="1">
            <a:off x="6400800" y="4191000"/>
            <a:ext cx="1447800" cy="1447800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333840" name="Text Box 15"/>
          <p:cNvSpPr txBox="1">
            <a:spLocks noChangeArrowheads="1"/>
          </p:cNvSpPr>
          <p:nvPr/>
        </p:nvSpPr>
        <p:spPr bwMode="auto">
          <a:xfrm>
            <a:off x="7070725" y="3581400"/>
            <a:ext cx="1778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1600" b="1" i="1" dirty="0">
                <a:solidFill>
                  <a:srgbClr val="AD8F67"/>
                </a:solidFill>
                <a:latin typeface="Calibri" panose="020F0502020204030204" pitchFamily="34" charset="0"/>
              </a:rPr>
              <a:t>Recombinaison 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1600" b="1" i="1" dirty="0">
                <a:solidFill>
                  <a:srgbClr val="AD8F67"/>
                </a:solidFill>
                <a:latin typeface="Calibri" panose="020F0502020204030204" pitchFamily="34" charset="0"/>
              </a:rPr>
              <a:t>paires e-h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6"/>
          <a:stretch/>
        </p:blipFill>
        <p:spPr bwMode="auto">
          <a:xfrm>
            <a:off x="430510" y="3877809"/>
            <a:ext cx="3677246" cy="200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6804248" y="4978400"/>
            <a:ext cx="0" cy="495300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6934199" y="504138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</a:rPr>
              <a:t>eV</a:t>
            </a:r>
            <a:r>
              <a:rPr lang="en-US" baseline="-25000" dirty="0" err="1">
                <a:solidFill>
                  <a:srgbClr val="FF0000"/>
                </a:solidFill>
              </a:rPr>
              <a:t>bi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0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692696"/>
            <a:ext cx="8500814" cy="1006475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buFontTx/>
              <a:buChar char="•"/>
              <a:defRPr/>
            </a:pP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Tension de diffusion V</a:t>
            </a:r>
            <a:r>
              <a:rPr lang="fr-FR" sz="3000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ou « </a:t>
            </a:r>
            <a:r>
              <a:rPr lang="fr-FR" sz="3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built</a:t>
            </a: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  </a:t>
            </a:r>
            <a:r>
              <a:rPr lang="fr-FR" sz="3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potential</a:t>
            </a: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fr-FR" sz="3000" i="1" baseline="-25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fr-FR" sz="3000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i </a:t>
            </a:r>
            <a:r>
              <a:rPr lang="fr-FR" sz="3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sp>
        <p:nvSpPr>
          <p:cNvPr id="16487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8198D1-8712-4890-A67A-4976EA812A50}" type="slidenum">
              <a:rPr lang="fr-FR" altLang="en-US"/>
              <a:pPr/>
              <a:t>6</a:t>
            </a:fld>
            <a:endParaRPr lang="fr-FR" altLang="en-US"/>
          </a:p>
        </p:txBody>
      </p:sp>
      <p:sp>
        <p:nvSpPr>
          <p:cNvPr id="164874" name="Text Box 3"/>
          <p:cNvSpPr txBox="1">
            <a:spLocks noChangeArrowheads="1"/>
          </p:cNvSpPr>
          <p:nvPr/>
        </p:nvSpPr>
        <p:spPr bwMode="auto">
          <a:xfrm>
            <a:off x="533400" y="1700808"/>
            <a:ext cx="85809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fr-FR" sz="2400" dirty="0">
                <a:solidFill>
                  <a:srgbClr val="292934"/>
                </a:solidFill>
                <a:latin typeface="Calibri" panose="020F0502020204030204" pitchFamily="34" charset="0"/>
              </a:rPr>
              <a:t> Définition : différence de potentiel entre la région N et la région P</a:t>
            </a:r>
          </a:p>
        </p:txBody>
      </p:sp>
      <p:sp>
        <p:nvSpPr>
          <p:cNvPr id="164875" name="Rectangle 4"/>
          <p:cNvSpPr>
            <a:spLocks noChangeArrowheads="1"/>
          </p:cNvSpPr>
          <p:nvPr/>
        </p:nvSpPr>
        <p:spPr bwMode="auto">
          <a:xfrm>
            <a:off x="398145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486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103866"/>
              </p:ext>
            </p:extLst>
          </p:nvPr>
        </p:nvGraphicFramePr>
        <p:xfrm>
          <a:off x="3487738" y="2204864"/>
          <a:ext cx="20542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1117440" imgH="228600" progId="Equation.3">
                  <p:embed/>
                </p:oleObj>
              </mc:Choice>
              <mc:Fallback>
                <p:oleObj name="Équation" r:id="rId5" imgW="1117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7738" y="2204864"/>
                        <a:ext cx="2054225" cy="419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6" name="Rectangle 6"/>
          <p:cNvSpPr>
            <a:spLocks noChangeArrowheads="1"/>
          </p:cNvSpPr>
          <p:nvPr/>
        </p:nvSpPr>
        <p:spPr bwMode="auto">
          <a:xfrm>
            <a:off x="3328988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48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250095"/>
              </p:ext>
            </p:extLst>
          </p:nvPr>
        </p:nvGraphicFramePr>
        <p:xfrm>
          <a:off x="4035488" y="2708920"/>
          <a:ext cx="4136912" cy="714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489200" imgH="431800" progId="Equation.3">
                  <p:embed/>
                </p:oleObj>
              </mc:Choice>
              <mc:Fallback>
                <p:oleObj r:id="rId7" imgW="2489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488" y="2708920"/>
                        <a:ext cx="4136912" cy="7146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7" name="Rectangle 8"/>
          <p:cNvSpPr>
            <a:spLocks noChangeArrowheads="1"/>
          </p:cNvSpPr>
          <p:nvPr/>
        </p:nvSpPr>
        <p:spPr bwMode="auto">
          <a:xfrm>
            <a:off x="384810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486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389098"/>
              </p:ext>
            </p:extLst>
          </p:nvPr>
        </p:nvGraphicFramePr>
        <p:xfrm>
          <a:off x="2464715" y="3501008"/>
          <a:ext cx="199707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07880" imgH="457200" progId="Equation.DSMT4">
                  <p:embed/>
                </p:oleObj>
              </mc:Choice>
              <mc:Fallback>
                <p:oleObj name="Equation" r:id="rId9" imgW="13078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4715" y="3501008"/>
                        <a:ext cx="1997075" cy="692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8" name="Rectangle 10"/>
          <p:cNvSpPr>
            <a:spLocks noChangeArrowheads="1"/>
          </p:cNvSpPr>
          <p:nvPr/>
        </p:nvSpPr>
        <p:spPr bwMode="auto">
          <a:xfrm>
            <a:off x="3805238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486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495354"/>
              </p:ext>
            </p:extLst>
          </p:nvPr>
        </p:nvGraphicFramePr>
        <p:xfrm>
          <a:off x="5231085" y="3599404"/>
          <a:ext cx="25812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536700" imgH="419100" progId="Equation.3">
                  <p:embed/>
                </p:oleObj>
              </mc:Choice>
              <mc:Fallback>
                <p:oleObj r:id="rId11" imgW="1536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1085" y="3599404"/>
                        <a:ext cx="2581275" cy="7048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9" name="Rectangle 12"/>
          <p:cNvSpPr>
            <a:spLocks noChangeArrowheads="1"/>
          </p:cNvSpPr>
          <p:nvPr/>
        </p:nvSpPr>
        <p:spPr bwMode="auto">
          <a:xfrm>
            <a:off x="405765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487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955470"/>
              </p:ext>
            </p:extLst>
          </p:nvPr>
        </p:nvGraphicFramePr>
        <p:xfrm>
          <a:off x="4643748" y="5149086"/>
          <a:ext cx="205581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80800" imgH="444240" progId="Equation.DSMT4">
                  <p:embed/>
                </p:oleObj>
              </mc:Choice>
              <mc:Fallback>
                <p:oleObj name="Equation" r:id="rId13" imgW="11808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748" y="5149086"/>
                        <a:ext cx="2055813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80" name="Rectangle 14"/>
          <p:cNvSpPr>
            <a:spLocks noChangeArrowheads="1"/>
          </p:cNvSpPr>
          <p:nvPr/>
        </p:nvSpPr>
        <p:spPr bwMode="auto">
          <a:xfrm>
            <a:off x="394335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4881" name="Text Box 15"/>
          <p:cNvSpPr txBox="1">
            <a:spLocks noChangeArrowheads="1"/>
          </p:cNvSpPr>
          <p:nvPr/>
        </p:nvSpPr>
        <p:spPr bwMode="auto">
          <a:xfrm>
            <a:off x="533400" y="2780928"/>
            <a:ext cx="3288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000" dirty="0">
                <a:solidFill>
                  <a:srgbClr val="292934"/>
                </a:solidFill>
                <a:latin typeface="Calibri" panose="020F0502020204030204" pitchFamily="34" charset="0"/>
              </a:rPr>
              <a:t>Equation du courant de trous:</a:t>
            </a:r>
          </a:p>
        </p:txBody>
      </p:sp>
      <p:sp>
        <p:nvSpPr>
          <p:cNvPr id="164882" name="Text Box 16"/>
          <p:cNvSpPr txBox="1">
            <a:spLocks noChangeArrowheads="1"/>
          </p:cNvSpPr>
          <p:nvPr/>
        </p:nvSpPr>
        <p:spPr bwMode="auto">
          <a:xfrm>
            <a:off x="982613" y="3645024"/>
            <a:ext cx="13605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000" dirty="0">
                <a:solidFill>
                  <a:srgbClr val="292934"/>
                </a:solidFill>
                <a:latin typeface="Calibri" panose="020F0502020204030204" pitchFamily="34" charset="0"/>
              </a:rPr>
              <a:t>Soit encore</a:t>
            </a:r>
          </a:p>
        </p:txBody>
      </p:sp>
      <p:sp>
        <p:nvSpPr>
          <p:cNvPr id="164883" name="Text Box 17"/>
          <p:cNvSpPr txBox="1">
            <a:spLocks noChangeArrowheads="1"/>
          </p:cNvSpPr>
          <p:nvPr/>
        </p:nvSpPr>
        <p:spPr bwMode="auto">
          <a:xfrm>
            <a:off x="4636467" y="3621628"/>
            <a:ext cx="4539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000" dirty="0">
                <a:solidFill>
                  <a:srgbClr val="292934"/>
                </a:solidFill>
                <a:latin typeface="Calibri" panose="020F0502020204030204" pitchFamily="34" charset="0"/>
              </a:rPr>
              <a:t>ou</a:t>
            </a:r>
          </a:p>
        </p:txBody>
      </p:sp>
      <p:sp>
        <p:nvSpPr>
          <p:cNvPr id="164884" name="Text Box 18"/>
          <p:cNvSpPr txBox="1">
            <a:spLocks noChangeArrowheads="1"/>
          </p:cNvSpPr>
          <p:nvPr/>
        </p:nvSpPr>
        <p:spPr bwMode="auto">
          <a:xfrm>
            <a:off x="251520" y="5336381"/>
            <a:ext cx="43922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000" dirty="0">
                <a:solidFill>
                  <a:srgbClr val="292934"/>
                </a:solidFill>
                <a:latin typeface="Calibri" panose="020F0502020204030204" pitchFamily="34" charset="0"/>
              </a:rPr>
              <a:t>En intégrant de la région N à la région P:</a:t>
            </a:r>
          </a:p>
        </p:txBody>
      </p:sp>
      <p:sp>
        <p:nvSpPr>
          <p:cNvPr id="164885" name="Text Box 19"/>
          <p:cNvSpPr txBox="1">
            <a:spLocks noChangeArrowheads="1"/>
          </p:cNvSpPr>
          <p:nvPr/>
        </p:nvSpPr>
        <p:spPr bwMode="auto">
          <a:xfrm>
            <a:off x="669925" y="6125234"/>
            <a:ext cx="18462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fr-FR" sz="2000" dirty="0">
                <a:solidFill>
                  <a:srgbClr val="292934"/>
                </a:solidFill>
                <a:latin typeface="Calibri" panose="020F0502020204030204" pitchFamily="34" charset="0"/>
              </a:rPr>
              <a:t>Soit finalement:</a:t>
            </a:r>
          </a:p>
        </p:txBody>
      </p:sp>
      <p:graphicFrame>
        <p:nvGraphicFramePr>
          <p:cNvPr id="16487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632486"/>
              </p:ext>
            </p:extLst>
          </p:nvPr>
        </p:nvGraphicFramePr>
        <p:xfrm>
          <a:off x="2771800" y="5925239"/>
          <a:ext cx="29845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5" imgW="1625400" imgH="431640" progId="Equation.3">
                  <p:embed/>
                </p:oleObj>
              </mc:Choice>
              <mc:Fallback>
                <p:oleObj name="Équation" r:id="rId15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5925239"/>
                        <a:ext cx="2984500" cy="80010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>
                        <a:outerShdw dist="107763" dir="189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51520" y="45811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292934"/>
                </a:solidFill>
                <a:latin typeface="Calibri" panose="020F0502020204030204" pitchFamily="34" charset="0"/>
              </a:rPr>
              <a:t>Soit</a:t>
            </a:r>
            <a:endParaRPr lang="en-US" dirty="0">
              <a:solidFill>
                <a:srgbClr val="292934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551060"/>
              </p:ext>
            </p:extLst>
          </p:nvPr>
        </p:nvGraphicFramePr>
        <p:xfrm>
          <a:off x="1196782" y="4413369"/>
          <a:ext cx="19621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68200" imgH="419040" progId="Equation.DSMT4">
                  <p:embed/>
                </p:oleObj>
              </mc:Choice>
              <mc:Fallback>
                <p:oleObj name="Equation" r:id="rId17" imgW="11682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782" y="4413369"/>
                        <a:ext cx="1962150" cy="7048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lèche droite 3"/>
          <p:cNvSpPr/>
          <p:nvPr/>
        </p:nvSpPr>
        <p:spPr>
          <a:xfrm>
            <a:off x="3368930" y="4644636"/>
            <a:ext cx="978408" cy="242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75530"/>
              </p:ext>
            </p:extLst>
          </p:nvPr>
        </p:nvGraphicFramePr>
        <p:xfrm>
          <a:off x="4392613" y="4338638"/>
          <a:ext cx="230346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371600" imgH="507960" progId="Equation.DSMT4">
                  <p:embed/>
                </p:oleObj>
              </mc:Choice>
              <mc:Fallback>
                <p:oleObj name="Equation" r:id="rId19" imgW="13716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4338638"/>
                        <a:ext cx="2303462" cy="8540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068392" y="612523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92934"/>
                </a:solidFill>
              </a:rPr>
              <a:t>avec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98704"/>
              </p:ext>
            </p:extLst>
          </p:nvPr>
        </p:nvGraphicFramePr>
        <p:xfrm>
          <a:off x="6689725" y="5967413"/>
          <a:ext cx="21875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57120" imgH="393480" progId="Equation.DSMT4">
                  <p:embed/>
                </p:oleObj>
              </mc:Choice>
              <mc:Fallback>
                <p:oleObj name="Equation" r:id="rId21" imgW="12571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9725" y="5967413"/>
                        <a:ext cx="21875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8198" y="2183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9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842125" cy="762000"/>
          </a:xfrm>
        </p:spPr>
        <p:txBody>
          <a:bodyPr>
            <a:normAutofit fontScale="90000"/>
          </a:bodyPr>
          <a:lstStyle/>
          <a:p>
            <a:pPr eaLnBrk="1" hangingPunct="1">
              <a:buFontTx/>
              <a:buChar char="•"/>
              <a:defRPr/>
            </a:pPr>
            <a: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Champ, potentiel et largeur de zone d’espace (1)</a:t>
            </a:r>
            <a:endParaRPr lang="fr-FR" sz="2600" i="1" baseline="-25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524000"/>
            <a:ext cx="441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Equation de Poisson:</a:t>
            </a:r>
            <a:r>
              <a:rPr lang="fr-FR" sz="2000" dirty="0">
                <a:cs typeface="Times New Roman" pitchFamily="18" charset="0"/>
              </a:rPr>
              <a:t> </a:t>
            </a:r>
          </a:p>
        </p:txBody>
      </p:sp>
      <p:sp>
        <p:nvSpPr>
          <p:cNvPr id="165895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42A32F-A047-480D-9BFA-73431A1D6B51}" type="slidenum">
              <a:rPr lang="fr-FR" altLang="en-US"/>
              <a:pPr/>
              <a:t>7</a:t>
            </a:fld>
            <a:endParaRPr lang="fr-FR" altLang="en-US"/>
          </a:p>
        </p:txBody>
      </p:sp>
      <p:sp>
        <p:nvSpPr>
          <p:cNvPr id="165898" name="Rectangle 4"/>
          <p:cNvSpPr>
            <a:spLocks noChangeArrowheads="1"/>
          </p:cNvSpPr>
          <p:nvPr/>
        </p:nvSpPr>
        <p:spPr bwMode="auto">
          <a:xfrm>
            <a:off x="401955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58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008550"/>
              </p:ext>
            </p:extLst>
          </p:nvPr>
        </p:nvGraphicFramePr>
        <p:xfrm>
          <a:off x="259952" y="1961778"/>
          <a:ext cx="5464176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7760" imgH="457200" progId="Equation.DSMT4">
                  <p:embed/>
                </p:oleObj>
              </mc:Choice>
              <mc:Fallback>
                <p:oleObj name="Equation" r:id="rId5" imgW="30477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952" y="1961778"/>
                        <a:ext cx="5464176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46" name="Rectangle 6"/>
          <p:cNvSpPr>
            <a:spLocks noChangeArrowheads="1"/>
          </p:cNvSpPr>
          <p:nvPr/>
        </p:nvSpPr>
        <p:spPr bwMode="auto">
          <a:xfrm>
            <a:off x="762000" y="31242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Dans la région N et P</a:t>
            </a:r>
            <a:r>
              <a:rPr lang="fr-FR" sz="28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:</a:t>
            </a:r>
            <a:r>
              <a:rPr lang="fr-FR" sz="2800" dirty="0">
                <a:solidFill>
                  <a:srgbClr val="292934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65900" name="Rectangle 7"/>
          <p:cNvSpPr>
            <a:spLocks noChangeArrowheads="1"/>
          </p:cNvSpPr>
          <p:nvPr/>
        </p:nvSpPr>
        <p:spPr bwMode="auto">
          <a:xfrm>
            <a:off x="3967163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5901" name="Rectangle 8"/>
          <p:cNvSpPr>
            <a:spLocks noChangeArrowheads="1"/>
          </p:cNvSpPr>
          <p:nvPr/>
        </p:nvSpPr>
        <p:spPr bwMode="auto">
          <a:xfrm>
            <a:off x="4214813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5902" name="Rectangle 9"/>
          <p:cNvSpPr>
            <a:spLocks noChangeArrowheads="1"/>
          </p:cNvSpPr>
          <p:nvPr/>
        </p:nvSpPr>
        <p:spPr bwMode="auto">
          <a:xfrm>
            <a:off x="3976688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5903" name="Rectangle 10"/>
          <p:cNvSpPr>
            <a:spLocks noChangeArrowheads="1"/>
          </p:cNvSpPr>
          <p:nvPr/>
        </p:nvSpPr>
        <p:spPr bwMode="auto">
          <a:xfrm>
            <a:off x="4157663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pSp>
        <p:nvGrpSpPr>
          <p:cNvPr id="165904" name="Group 11"/>
          <p:cNvGrpSpPr>
            <a:grpSpLocks/>
          </p:cNvGrpSpPr>
          <p:nvPr/>
        </p:nvGrpSpPr>
        <p:grpSpPr bwMode="auto">
          <a:xfrm>
            <a:off x="908050" y="3937000"/>
            <a:ext cx="3968750" cy="1778000"/>
            <a:chOff x="606" y="2016"/>
            <a:chExt cx="2433" cy="927"/>
          </a:xfrm>
        </p:grpSpPr>
        <p:graphicFrame>
          <p:nvGraphicFramePr>
            <p:cNvPr id="165891" name="Object 12"/>
            <p:cNvGraphicFramePr>
              <a:graphicFrameLocks noChangeAspect="1"/>
            </p:cNvGraphicFramePr>
            <p:nvPr/>
          </p:nvGraphicFramePr>
          <p:xfrm>
            <a:off x="624" y="2016"/>
            <a:ext cx="1062" cy="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" imgW="1206500" imgH="457200" progId="Equation.3">
                    <p:embed/>
                  </p:oleObj>
                </mc:Choice>
                <mc:Fallback>
                  <p:oleObj r:id="rId7" imgW="12065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016"/>
                          <a:ext cx="1062" cy="4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892" name="Object 13"/>
            <p:cNvGraphicFramePr>
              <a:graphicFrameLocks noChangeAspect="1"/>
            </p:cNvGraphicFramePr>
            <p:nvPr/>
          </p:nvGraphicFramePr>
          <p:xfrm>
            <a:off x="2274" y="2128"/>
            <a:ext cx="702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9" imgW="711200" imgH="228600" progId="Equation.3">
                    <p:embed/>
                  </p:oleObj>
                </mc:Choice>
                <mc:Fallback>
                  <p:oleObj r:id="rId9" imgW="711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4" y="2128"/>
                          <a:ext cx="702" cy="2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893" name="Object 14"/>
            <p:cNvGraphicFramePr>
              <a:graphicFrameLocks noChangeAspect="1"/>
            </p:cNvGraphicFramePr>
            <p:nvPr/>
          </p:nvGraphicFramePr>
          <p:xfrm>
            <a:off x="606" y="2529"/>
            <a:ext cx="1074" cy="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1193800" imgH="457200" progId="Equation.3">
                    <p:embed/>
                  </p:oleObj>
                </mc:Choice>
                <mc:Fallback>
                  <p:oleObj r:id="rId11" imgW="11938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" y="2529"/>
                          <a:ext cx="1074" cy="41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894" name="Object 15"/>
            <p:cNvGraphicFramePr>
              <a:graphicFrameLocks noChangeAspect="1"/>
            </p:cNvGraphicFramePr>
            <p:nvPr/>
          </p:nvGraphicFramePr>
          <p:xfrm>
            <a:off x="2121" y="2594"/>
            <a:ext cx="918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3" imgW="825142" imgH="215806" progId="Equation.3">
                    <p:embed/>
                  </p:oleObj>
                </mc:Choice>
                <mc:Fallback>
                  <p:oleObj r:id="rId13" imgW="825142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1" y="2594"/>
                          <a:ext cx="918" cy="2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5905" name="Rectangle 16"/>
          <p:cNvSpPr>
            <a:spLocks noChangeArrowheads="1"/>
          </p:cNvSpPr>
          <p:nvPr/>
        </p:nvSpPr>
        <p:spPr bwMode="auto">
          <a:xfrm>
            <a:off x="384810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5906" name="Rectangle 17"/>
          <p:cNvSpPr>
            <a:spLocks noChangeArrowheads="1"/>
          </p:cNvSpPr>
          <p:nvPr/>
        </p:nvSpPr>
        <p:spPr bwMode="auto">
          <a:xfrm>
            <a:off x="386238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pSp>
        <p:nvGrpSpPr>
          <p:cNvPr id="165907" name="Group 18"/>
          <p:cNvGrpSpPr>
            <a:grpSpLocks/>
          </p:cNvGrpSpPr>
          <p:nvPr/>
        </p:nvGrpSpPr>
        <p:grpSpPr bwMode="auto">
          <a:xfrm>
            <a:off x="5651504" y="1600200"/>
            <a:ext cx="3381375" cy="4940300"/>
            <a:chOff x="3560" y="1008"/>
            <a:chExt cx="2130" cy="3112"/>
          </a:xfrm>
        </p:grpSpPr>
        <p:pic>
          <p:nvPicPr>
            <p:cNvPr id="165908" name="Picture 19" descr="mathieu21p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6000"/>
            </a:blip>
            <a:srcRect/>
            <a:stretch>
              <a:fillRect/>
            </a:stretch>
          </p:blipFill>
          <p:spPr bwMode="auto">
            <a:xfrm>
              <a:off x="3560" y="1008"/>
              <a:ext cx="2130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909" name="Text Box 20"/>
            <p:cNvSpPr txBox="1">
              <a:spLocks noChangeArrowheads="1"/>
            </p:cNvSpPr>
            <p:nvPr/>
          </p:nvSpPr>
          <p:spPr bwMode="auto">
            <a:xfrm>
              <a:off x="4217" y="3810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1200" i="1">
                  <a:solidFill>
                    <a:srgbClr val="FF3300"/>
                  </a:solidFill>
                  <a:latin typeface="Times New Roman" pitchFamily="18" charset="0"/>
                </a:rPr>
                <a:t>-W</a:t>
              </a:r>
              <a:r>
                <a:rPr kumimoji="1" lang="fr-FR" sz="1200" i="1" baseline="-25000">
                  <a:solidFill>
                    <a:srgbClr val="FF3300"/>
                  </a:solidFill>
                  <a:latin typeface="Times New Roman" pitchFamily="18" charset="0"/>
                </a:rPr>
                <a:t>P</a:t>
              </a:r>
              <a:endParaRPr kumimoji="1" lang="fr-FR" sz="1200" i="1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5910" name="Text Box 21"/>
            <p:cNvSpPr txBox="1">
              <a:spLocks noChangeArrowheads="1"/>
            </p:cNvSpPr>
            <p:nvPr/>
          </p:nvSpPr>
          <p:spPr bwMode="auto">
            <a:xfrm>
              <a:off x="4952" y="3792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1200" i="1" dirty="0">
                  <a:solidFill>
                    <a:srgbClr val="FF3300"/>
                  </a:solidFill>
                  <a:latin typeface="Times New Roman" pitchFamily="18" charset="0"/>
                </a:rPr>
                <a:t>W</a:t>
              </a:r>
              <a:r>
                <a:rPr kumimoji="1" lang="fr-FR" sz="1200" i="1" baseline="-25000" dirty="0">
                  <a:solidFill>
                    <a:srgbClr val="FF3300"/>
                  </a:solidFill>
                  <a:latin typeface="Times New Roman" pitchFamily="18" charset="0"/>
                </a:rPr>
                <a:t>N</a:t>
              </a:r>
              <a:endParaRPr kumimoji="1" lang="fr-FR" sz="1200" i="1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2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126288" cy="762000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fr-FR" sz="2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Champ, potentiel et largeur de zone d’espace (2)</a:t>
            </a:r>
            <a:endParaRPr lang="fr-FR" sz="2600" i="1" baseline="-250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691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06270A-48C0-4262-8A2D-A6E7551C324F}" type="slidenum">
              <a:rPr lang="fr-FR" altLang="en-US"/>
              <a:pPr/>
              <a:t>8</a:t>
            </a:fld>
            <a:endParaRPr lang="fr-FR" altLang="en-US"/>
          </a:p>
        </p:txBody>
      </p:sp>
      <p:sp>
        <p:nvSpPr>
          <p:cNvPr id="166919" name="Rectangle 2"/>
          <p:cNvSpPr>
            <a:spLocks noChangeArrowheads="1"/>
          </p:cNvSpPr>
          <p:nvPr/>
        </p:nvSpPr>
        <p:spPr bwMode="auto">
          <a:xfrm>
            <a:off x="611560" y="16129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000" dirty="0">
                <a:solidFill>
                  <a:srgbClr val="292934"/>
                </a:solidFill>
                <a:latin typeface="Calibri" panose="020F0502020204030204" pitchFamily="34" charset="0"/>
                <a:cs typeface="Times New Roman" pitchFamily="18" charset="0"/>
              </a:rPr>
              <a:t>Champ électrique E(x)</a:t>
            </a:r>
            <a:endParaRPr lang="fr-FR" sz="2800" dirty="0">
              <a:solidFill>
                <a:srgbClr val="292934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1669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276095"/>
              </p:ext>
            </p:extLst>
          </p:nvPr>
        </p:nvGraphicFramePr>
        <p:xfrm>
          <a:off x="899592" y="2251844"/>
          <a:ext cx="207645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60160" imgH="431640" progId="Equation.DSMT4">
                  <p:embed/>
                </p:oleObj>
              </mc:Choice>
              <mc:Fallback>
                <p:oleObj name="Equation" r:id="rId5" imgW="14601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251844"/>
                        <a:ext cx="2076450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840751"/>
              </p:ext>
            </p:extLst>
          </p:nvPr>
        </p:nvGraphicFramePr>
        <p:xfrm>
          <a:off x="899592" y="2995612"/>
          <a:ext cx="21415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60160" imgH="431640" progId="Equation.3">
                  <p:embed/>
                </p:oleObj>
              </mc:Choice>
              <mc:Fallback>
                <p:oleObj name="Equation" r:id="rId7" imgW="1460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995612"/>
                        <a:ext cx="2141538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2" name="Rectangle 7"/>
          <p:cNvSpPr>
            <a:spLocks noChangeArrowheads="1"/>
          </p:cNvSpPr>
          <p:nvPr/>
        </p:nvSpPr>
        <p:spPr bwMode="auto">
          <a:xfrm>
            <a:off x="457200" y="35052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fr-FR" sz="2000" dirty="0">
                <a:solidFill>
                  <a:srgbClr val="292934"/>
                </a:solidFill>
                <a:latin typeface="Calibri" panose="020F0502020204030204" pitchFamily="34" charset="0"/>
                <a:cs typeface="Times New Roman" pitchFamily="18" charset="0"/>
              </a:rPr>
              <a:t>Continuité du champ en x=0</a:t>
            </a:r>
            <a:r>
              <a:rPr lang="fr-FR" sz="2800" dirty="0">
                <a:solidFill>
                  <a:srgbClr val="292934"/>
                </a:solidFill>
                <a:latin typeface="Calibri" panose="020F0502020204030204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166923" name="Rectangle 8"/>
          <p:cNvSpPr>
            <a:spLocks noChangeArrowheads="1"/>
          </p:cNvSpPr>
          <p:nvPr/>
        </p:nvSpPr>
        <p:spPr bwMode="auto">
          <a:xfrm>
            <a:off x="407670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69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880511"/>
              </p:ext>
            </p:extLst>
          </p:nvPr>
        </p:nvGraphicFramePr>
        <p:xfrm>
          <a:off x="1679575" y="4114800"/>
          <a:ext cx="18970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228600" progId="Equation.DSMT4">
                  <p:embed/>
                </p:oleObj>
              </mc:Choice>
              <mc:Fallback>
                <p:oleObj name="Equation" r:id="rId9" imgW="8506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4114800"/>
                        <a:ext cx="1897063" cy="5111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4" name="Rectangle 10"/>
          <p:cNvSpPr>
            <a:spLocks noChangeArrowheads="1"/>
          </p:cNvSpPr>
          <p:nvPr/>
        </p:nvSpPr>
        <p:spPr bwMode="auto">
          <a:xfrm>
            <a:off x="365760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69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57332"/>
              </p:ext>
            </p:extLst>
          </p:nvPr>
        </p:nvGraphicFramePr>
        <p:xfrm>
          <a:off x="939800" y="5118100"/>
          <a:ext cx="33020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0960" imgH="431640" progId="Equation.DSMT4">
                  <p:embed/>
                </p:oleObj>
              </mc:Choice>
              <mc:Fallback>
                <p:oleObj name="Equation" r:id="rId11" imgW="16509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5118100"/>
                        <a:ext cx="3302000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6925" name="Group 12"/>
          <p:cNvGrpSpPr>
            <a:grpSpLocks/>
          </p:cNvGrpSpPr>
          <p:nvPr/>
        </p:nvGrpSpPr>
        <p:grpSpPr bwMode="auto">
          <a:xfrm>
            <a:off x="5257800" y="1600200"/>
            <a:ext cx="3381375" cy="4940300"/>
            <a:chOff x="3312" y="1008"/>
            <a:chExt cx="2130" cy="3112"/>
          </a:xfrm>
        </p:grpSpPr>
        <p:pic>
          <p:nvPicPr>
            <p:cNvPr id="166926" name="Picture 13" descr="mathieu21p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6000"/>
            </a:blip>
            <a:srcRect/>
            <a:stretch>
              <a:fillRect/>
            </a:stretch>
          </p:blipFill>
          <p:spPr bwMode="auto">
            <a:xfrm>
              <a:off x="3312" y="1008"/>
              <a:ext cx="2130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6927" name="Text Box 14"/>
            <p:cNvSpPr txBox="1">
              <a:spLocks noChangeArrowheads="1"/>
            </p:cNvSpPr>
            <p:nvPr/>
          </p:nvSpPr>
          <p:spPr bwMode="auto">
            <a:xfrm>
              <a:off x="3969" y="3810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1200" i="1">
                  <a:solidFill>
                    <a:srgbClr val="292934"/>
                  </a:solidFill>
                  <a:latin typeface="Times New Roman" pitchFamily="18" charset="0"/>
                </a:rPr>
                <a:t>-W</a:t>
              </a:r>
              <a:r>
                <a:rPr kumimoji="1" lang="fr-FR" sz="1200" i="1" baseline="-25000">
                  <a:solidFill>
                    <a:srgbClr val="292934"/>
                  </a:solidFill>
                  <a:latin typeface="Times New Roman" pitchFamily="18" charset="0"/>
                </a:rPr>
                <a:t>P</a:t>
              </a:r>
              <a:endParaRPr kumimoji="1" lang="fr-FR" sz="1200" i="1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  <p:sp>
          <p:nvSpPr>
            <p:cNvPr id="166928" name="Text Box 15"/>
            <p:cNvSpPr txBox="1">
              <a:spLocks noChangeArrowheads="1"/>
            </p:cNvSpPr>
            <p:nvPr/>
          </p:nvSpPr>
          <p:spPr bwMode="auto">
            <a:xfrm>
              <a:off x="4704" y="3792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1200" i="1">
                  <a:solidFill>
                    <a:srgbClr val="292934"/>
                  </a:solidFill>
                  <a:latin typeface="Times New Roman" pitchFamily="18" charset="0"/>
                </a:rPr>
                <a:t>W</a:t>
              </a:r>
              <a:r>
                <a:rPr kumimoji="1" lang="fr-FR" sz="1200" i="1" baseline="-25000">
                  <a:solidFill>
                    <a:srgbClr val="292934"/>
                  </a:solidFill>
                  <a:latin typeface="Times New Roman" pitchFamily="18" charset="0"/>
                </a:rPr>
                <a:t>N</a:t>
              </a:r>
              <a:endParaRPr kumimoji="1" lang="fr-FR" sz="1200" i="1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>
            <a:off x="6668716" y="1600200"/>
            <a:ext cx="79888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834188" y="122811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-25000" dirty="0" err="1">
                <a:solidFill>
                  <a:srgbClr val="FF0000"/>
                </a:solidFill>
              </a:rPr>
              <a:t>int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126288" cy="762000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fr-FR" sz="2600" i="1">
                <a:effectLst>
                  <a:outerShdw blurRad="38100" dist="38100" dir="2700000" algn="tl">
                    <a:srgbClr val="C0C0C0"/>
                  </a:outerShdw>
                </a:effectLst>
              </a:rPr>
              <a:t>Champ, potentiel et largeur de zone d’espace (3)</a:t>
            </a:r>
          </a:p>
        </p:txBody>
      </p:sp>
      <p:sp>
        <p:nvSpPr>
          <p:cNvPr id="167944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C79B97-08D0-4137-803D-19FC02D093B9}" type="slidenum">
              <a:rPr lang="fr-FR" altLang="en-US"/>
              <a:pPr/>
              <a:t>9</a:t>
            </a:fld>
            <a:endParaRPr lang="fr-FR" altLang="en-US"/>
          </a:p>
        </p:txBody>
      </p:sp>
      <p:sp>
        <p:nvSpPr>
          <p:cNvPr id="475138" name="Rectangle 2"/>
          <p:cNvSpPr>
            <a:spLocks noChangeArrowheads="1"/>
          </p:cNvSpPr>
          <p:nvPr/>
        </p:nvSpPr>
        <p:spPr bwMode="auto">
          <a:xfrm>
            <a:off x="533400" y="15240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b="1" i="1" dirty="0">
                <a:solidFill>
                  <a:srgbClr val="2929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Potentiel électrique E(x)</a:t>
            </a:r>
            <a:endParaRPr lang="fr-FR" sz="2800" b="1" i="1" dirty="0">
              <a:solidFill>
                <a:srgbClr val="29293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67947" name="Rectangle 4"/>
          <p:cNvSpPr>
            <a:spLocks noChangeArrowheads="1"/>
          </p:cNvSpPr>
          <p:nvPr/>
        </p:nvSpPr>
        <p:spPr bwMode="auto">
          <a:xfrm>
            <a:off x="407670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7948" name="Rectangle 5"/>
          <p:cNvSpPr>
            <a:spLocks noChangeArrowheads="1"/>
          </p:cNvSpPr>
          <p:nvPr/>
        </p:nvSpPr>
        <p:spPr bwMode="auto">
          <a:xfrm>
            <a:off x="365760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7949" name="Rectangle 6"/>
          <p:cNvSpPr>
            <a:spLocks noChangeArrowheads="1"/>
          </p:cNvSpPr>
          <p:nvPr/>
        </p:nvSpPr>
        <p:spPr bwMode="auto">
          <a:xfrm>
            <a:off x="367665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sp>
        <p:nvSpPr>
          <p:cNvPr id="167950" name="Rectangle 7"/>
          <p:cNvSpPr>
            <a:spLocks noChangeArrowheads="1"/>
          </p:cNvSpPr>
          <p:nvPr/>
        </p:nvSpPr>
        <p:spPr bwMode="auto">
          <a:xfrm>
            <a:off x="373380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pSp>
        <p:nvGrpSpPr>
          <p:cNvPr id="167951" name="Group 8"/>
          <p:cNvGrpSpPr>
            <a:grpSpLocks/>
          </p:cNvGrpSpPr>
          <p:nvPr/>
        </p:nvGrpSpPr>
        <p:grpSpPr bwMode="auto">
          <a:xfrm>
            <a:off x="1143000" y="1981200"/>
            <a:ext cx="2911475" cy="1352550"/>
            <a:chOff x="726" y="1685"/>
            <a:chExt cx="1495" cy="715"/>
          </a:xfrm>
        </p:grpSpPr>
        <p:graphicFrame>
          <p:nvGraphicFramePr>
            <p:cNvPr id="16794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9011596"/>
                </p:ext>
              </p:extLst>
            </p:nvPr>
          </p:nvGraphicFramePr>
          <p:xfrm>
            <a:off x="731" y="1685"/>
            <a:ext cx="1490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5" imgW="1765080" imgH="431640" progId="Equation.3">
                    <p:embed/>
                  </p:oleObj>
                </mc:Choice>
                <mc:Fallback>
                  <p:oleObj name="Équation" r:id="rId5" imgW="17650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" y="1685"/>
                          <a:ext cx="1490" cy="3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943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5722050"/>
                </p:ext>
              </p:extLst>
            </p:nvPr>
          </p:nvGraphicFramePr>
          <p:xfrm>
            <a:off x="726" y="2016"/>
            <a:ext cx="1440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663560" imgH="431640" progId="Equation.DSMT4">
                    <p:embed/>
                  </p:oleObj>
                </mc:Choice>
                <mc:Fallback>
                  <p:oleObj name="Equation" r:id="rId7" imgW="166356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6" y="2016"/>
                          <a:ext cx="1440" cy="3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75147" name="Rectangle 11"/>
          <p:cNvSpPr>
            <a:spLocks noChangeArrowheads="1"/>
          </p:cNvSpPr>
          <p:nvPr/>
        </p:nvSpPr>
        <p:spPr bwMode="auto">
          <a:xfrm>
            <a:off x="533400" y="3267075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fr-FR" sz="2000" b="1" i="1" dirty="0">
                <a:solidFill>
                  <a:srgbClr val="2929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Zone de charge d’espace (ZCE)</a:t>
            </a:r>
            <a:endParaRPr lang="fr-FR" sz="2800" b="1" i="1" dirty="0">
              <a:solidFill>
                <a:srgbClr val="29293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67953" name="Rectangle 12"/>
          <p:cNvSpPr>
            <a:spLocks noChangeArrowheads="1"/>
          </p:cNvSpPr>
          <p:nvPr/>
        </p:nvSpPr>
        <p:spPr bwMode="auto">
          <a:xfrm>
            <a:off x="3224213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793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455374"/>
              </p:ext>
            </p:extLst>
          </p:nvPr>
        </p:nvGraphicFramePr>
        <p:xfrm>
          <a:off x="611560" y="3689350"/>
          <a:ext cx="3933825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9" imgW="2857320" imgH="469800" progId="Equation.3">
                  <p:embed/>
                </p:oleObj>
              </mc:Choice>
              <mc:Fallback>
                <p:oleObj name="Équation" r:id="rId9" imgW="28573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689350"/>
                        <a:ext cx="3933825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54" name="Rectangle 14"/>
          <p:cNvSpPr>
            <a:spLocks noChangeArrowheads="1"/>
          </p:cNvSpPr>
          <p:nvPr/>
        </p:nvSpPr>
        <p:spPr bwMode="auto">
          <a:xfrm>
            <a:off x="3490913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793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352920"/>
              </p:ext>
            </p:extLst>
          </p:nvPr>
        </p:nvGraphicFramePr>
        <p:xfrm>
          <a:off x="488950" y="4267200"/>
          <a:ext cx="26511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1" imgW="2108160" imgH="482400" progId="Equation.3">
                  <p:embed/>
                </p:oleObj>
              </mc:Choice>
              <mc:Fallback>
                <p:oleObj name="Équation" r:id="rId11" imgW="2108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4267200"/>
                        <a:ext cx="265112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55" name="Rectangle 16"/>
          <p:cNvSpPr>
            <a:spLocks noChangeArrowheads="1"/>
          </p:cNvSpPr>
          <p:nvPr/>
        </p:nvSpPr>
        <p:spPr bwMode="auto">
          <a:xfrm>
            <a:off x="3538538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794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768594"/>
              </p:ext>
            </p:extLst>
          </p:nvPr>
        </p:nvGraphicFramePr>
        <p:xfrm>
          <a:off x="430213" y="4953000"/>
          <a:ext cx="30178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3" imgW="2108160" imgH="482400" progId="Equation.3">
                  <p:embed/>
                </p:oleObj>
              </mc:Choice>
              <mc:Fallback>
                <p:oleObj name="Équation" r:id="rId13" imgW="2108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4953000"/>
                        <a:ext cx="3017837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56" name="Rectangle 18"/>
          <p:cNvSpPr>
            <a:spLocks noChangeArrowheads="1"/>
          </p:cNvSpPr>
          <p:nvPr/>
        </p:nvSpPr>
        <p:spPr bwMode="auto">
          <a:xfrm>
            <a:off x="367665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292934"/>
              </a:solidFill>
            </a:endParaRPr>
          </a:p>
        </p:txBody>
      </p:sp>
      <p:graphicFrame>
        <p:nvGraphicFramePr>
          <p:cNvPr id="16794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702296"/>
              </p:ext>
            </p:extLst>
          </p:nvPr>
        </p:nvGraphicFramePr>
        <p:xfrm>
          <a:off x="2243138" y="5715000"/>
          <a:ext cx="3170237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5" imgW="1752480" imgH="482400" progId="Equation.3">
                  <p:embed/>
                </p:oleObj>
              </mc:Choice>
              <mc:Fallback>
                <p:oleObj name="Équation" r:id="rId15" imgW="1752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138" y="5715000"/>
                        <a:ext cx="3170237" cy="8794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7957" name="Group 20"/>
          <p:cNvGrpSpPr>
            <a:grpSpLocks/>
          </p:cNvGrpSpPr>
          <p:nvPr/>
        </p:nvGrpSpPr>
        <p:grpSpPr bwMode="auto">
          <a:xfrm>
            <a:off x="5257800" y="1600200"/>
            <a:ext cx="3381375" cy="4940300"/>
            <a:chOff x="3312" y="1008"/>
            <a:chExt cx="2130" cy="3112"/>
          </a:xfrm>
        </p:grpSpPr>
        <p:pic>
          <p:nvPicPr>
            <p:cNvPr id="167958" name="Picture 21" descr="mathieu21p"/>
            <p:cNvPicPr preferRelativeResize="0"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6000"/>
            </a:blip>
            <a:srcRect/>
            <a:stretch>
              <a:fillRect/>
            </a:stretch>
          </p:blipFill>
          <p:spPr bwMode="auto">
            <a:xfrm>
              <a:off x="3312" y="1008"/>
              <a:ext cx="2130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59" name="Text Box 22"/>
            <p:cNvSpPr txBox="1">
              <a:spLocks noChangeArrowheads="1"/>
            </p:cNvSpPr>
            <p:nvPr/>
          </p:nvSpPr>
          <p:spPr bwMode="auto">
            <a:xfrm>
              <a:off x="3969" y="3810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1200" i="1">
                  <a:solidFill>
                    <a:srgbClr val="292934"/>
                  </a:solidFill>
                  <a:latin typeface="Times New Roman" pitchFamily="18" charset="0"/>
                </a:rPr>
                <a:t>-W</a:t>
              </a:r>
              <a:r>
                <a:rPr kumimoji="1" lang="fr-FR" sz="1200" i="1" baseline="-25000">
                  <a:solidFill>
                    <a:srgbClr val="292934"/>
                  </a:solidFill>
                  <a:latin typeface="Times New Roman" pitchFamily="18" charset="0"/>
                </a:rPr>
                <a:t>P</a:t>
              </a:r>
              <a:endParaRPr kumimoji="1" lang="fr-FR" sz="1200" i="1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  <p:sp>
          <p:nvSpPr>
            <p:cNvPr id="167960" name="Text Box 23"/>
            <p:cNvSpPr txBox="1">
              <a:spLocks noChangeArrowheads="1"/>
            </p:cNvSpPr>
            <p:nvPr/>
          </p:nvSpPr>
          <p:spPr bwMode="auto">
            <a:xfrm>
              <a:off x="4704" y="3792"/>
              <a:ext cx="33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fr-FR" sz="1200" i="1" dirty="0">
                  <a:solidFill>
                    <a:srgbClr val="292934"/>
                  </a:solidFill>
                  <a:latin typeface="Times New Roman" pitchFamily="18" charset="0"/>
                </a:rPr>
                <a:t>W</a:t>
              </a:r>
              <a:r>
                <a:rPr kumimoji="1" lang="fr-FR" sz="1200" i="1" baseline="-25000" dirty="0">
                  <a:solidFill>
                    <a:srgbClr val="292934"/>
                  </a:solidFill>
                  <a:latin typeface="Times New Roman" pitchFamily="18" charset="0"/>
                </a:rPr>
                <a:t>N</a:t>
              </a:r>
              <a:endParaRPr kumimoji="1" lang="fr-FR" sz="1200" i="1" dirty="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36294" y="271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1405</Words>
  <Application>Microsoft Office PowerPoint</Application>
  <PresentationFormat>Affichage à l'écran (4:3)</PresentationFormat>
  <Paragraphs>308</Paragraphs>
  <Slides>38</Slides>
  <Notes>37</Notes>
  <HiddenSlides>0</HiddenSlides>
  <MMClips>35</MMClips>
  <ScaleCrop>false</ScaleCrop>
  <HeadingPairs>
    <vt:vector size="10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Liens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38</vt:i4>
      </vt:variant>
    </vt:vector>
  </HeadingPairs>
  <TitlesOfParts>
    <vt:vector size="49" baseType="lpstr">
      <vt:lpstr>Arial</vt:lpstr>
      <vt:lpstr>Calibri</vt:lpstr>
      <vt:lpstr>Symbol</vt:lpstr>
      <vt:lpstr>Times New Roman</vt:lpstr>
      <vt:lpstr>Wingdings</vt:lpstr>
      <vt:lpstr>Clarté</vt:lpstr>
      <vt:lpstr>file:///C:\Documents%20and%20Settings\Lorenz\Mes%20documents\A_Polytech\ORIGIN\UNTITLED.ORG!Plot1</vt:lpstr>
      <vt:lpstr>Equation</vt:lpstr>
      <vt:lpstr>Équation</vt:lpstr>
      <vt:lpstr>Equation.3</vt:lpstr>
      <vt:lpstr>MathType 7.0 Equation</vt:lpstr>
      <vt:lpstr>Chap 12</vt:lpstr>
      <vt:lpstr>Homojonction PN</vt:lpstr>
      <vt:lpstr>Mécanisme de formation de la jonction PN</vt:lpstr>
      <vt:lpstr>Mécanisme de formation de la jonction PN</vt:lpstr>
      <vt:lpstr>Mécanisme de formation de la jonction PN</vt:lpstr>
      <vt:lpstr>Tension de diffusion VD ou « built in  potential Vb i »</vt:lpstr>
      <vt:lpstr>Champ, potentiel et largeur de zone d’espace (1)</vt:lpstr>
      <vt:lpstr>Champ, potentiel et largeur de zone d’espace (2)</vt:lpstr>
      <vt:lpstr>Champ, potentiel et largeur de zone d’espace (3)</vt:lpstr>
      <vt:lpstr>Attention: tout ce que l’on vient de voir était pour V=0. Lorsque la diode est polarisée par une tension VA sur P, Vbi doit être remplacée par Vbi - VA</vt:lpstr>
      <vt:lpstr>Composant redresseur ?</vt:lpstr>
      <vt:lpstr>Jonction PN sous polarisation</vt:lpstr>
      <vt:lpstr>Jonction PN sous polarisation</vt:lpstr>
      <vt:lpstr>Densité de porteurs injectés à la frontière de la ZCE</vt:lpstr>
      <vt:lpstr>Variation de la densité de trous injectés en fonction de Va</vt:lpstr>
      <vt:lpstr>Injection de porteurs</vt:lpstr>
      <vt:lpstr>Distribution des porteurs dans les régions neutres</vt:lpstr>
      <vt:lpstr>Distribution des porteurs dans les régions neutres</vt:lpstr>
      <vt:lpstr>Courant de  porteurs minoritaires dans les régions neutres</vt:lpstr>
      <vt:lpstr>Courant de  porteurs minoritaires dans les régions neutres</vt:lpstr>
      <vt:lpstr>Génération –recombinaison dans la ZCE</vt:lpstr>
      <vt:lpstr>La diode réelle : Phénomènes de génération-recombinaison dans la ZCE</vt:lpstr>
      <vt:lpstr>La diode réelle : Phénomènes de génération-recombinaison dans la ZCE</vt:lpstr>
      <vt:lpstr>La diode réelle : Phénomènes de génération-recombinaison dans la ZCE</vt:lpstr>
      <vt:lpstr>La diode réelle : Phénomènes de génération-recombinaison dans la ZCE</vt:lpstr>
      <vt:lpstr>Diode en polarisation inverse / claquage de la jonction</vt:lpstr>
      <vt:lpstr>Jonction en régime dynamique: capacités de la jonction</vt:lpstr>
      <vt:lpstr>Capacité de transition ou de jonction</vt:lpstr>
      <vt:lpstr>Capacité de diffusion ou de stockage</vt:lpstr>
      <vt:lpstr>Capacité de diffusion ou de stockage</vt:lpstr>
      <vt:lpstr>Capacité de diffusion ou de stockage</vt:lpstr>
      <vt:lpstr>Schéma équivalent jonction pn</vt:lpstr>
      <vt:lpstr>Jonction PN en commutation</vt:lpstr>
      <vt:lpstr>Jonction PN en commutation</vt:lpstr>
      <vt:lpstr>Jonction PN en commutation</vt:lpstr>
      <vt:lpstr>Diode Tunnel – diode Backward</vt:lpstr>
      <vt:lpstr>Diodes PIN</vt:lpstr>
      <vt:lpstr>Diodes PIN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 12</dc:title>
  <dc:creator>Lorenz</dc:creator>
  <cp:lastModifiedBy>philippe lorenzini</cp:lastModifiedBy>
  <cp:revision>37</cp:revision>
  <dcterms:created xsi:type="dcterms:W3CDTF">2020-04-21T16:10:18Z</dcterms:created>
  <dcterms:modified xsi:type="dcterms:W3CDTF">2021-05-10T07:32:54Z</dcterms:modified>
</cp:coreProperties>
</file>